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57" r:id="rId3"/>
    <p:sldId id="286" r:id="rId4"/>
    <p:sldId id="258" r:id="rId5"/>
    <p:sldId id="296" r:id="rId6"/>
    <p:sldId id="289" r:id="rId7"/>
    <p:sldId id="259" r:id="rId8"/>
    <p:sldId id="260" r:id="rId9"/>
    <p:sldId id="261" r:id="rId10"/>
    <p:sldId id="262" r:id="rId11"/>
    <p:sldId id="263" r:id="rId12"/>
    <p:sldId id="266" r:id="rId13"/>
    <p:sldId id="297" r:id="rId14"/>
    <p:sldId id="267" r:id="rId15"/>
    <p:sldId id="268" r:id="rId16"/>
    <p:sldId id="265" r:id="rId17"/>
    <p:sldId id="308" r:id="rId18"/>
    <p:sldId id="270" r:id="rId19"/>
    <p:sldId id="271" r:id="rId20"/>
    <p:sldId id="272" r:id="rId21"/>
    <p:sldId id="298" r:id="rId22"/>
    <p:sldId id="290" r:id="rId23"/>
    <p:sldId id="274" r:id="rId24"/>
    <p:sldId id="309" r:id="rId25"/>
    <p:sldId id="276" r:id="rId26"/>
    <p:sldId id="300" r:id="rId27"/>
    <p:sldId id="307" r:id="rId28"/>
    <p:sldId id="278" r:id="rId29"/>
    <p:sldId id="280" r:id="rId30"/>
    <p:sldId id="301" r:id="rId31"/>
    <p:sldId id="302" r:id="rId32"/>
    <p:sldId id="310" r:id="rId33"/>
    <p:sldId id="282" r:id="rId34"/>
    <p:sldId id="277" r:id="rId35"/>
    <p:sldId id="299" r:id="rId36"/>
    <p:sldId id="291" r:id="rId37"/>
    <p:sldId id="284" r:id="rId38"/>
    <p:sldId id="303" r:id="rId39"/>
    <p:sldId id="294" r:id="rId40"/>
    <p:sldId id="304" r:id="rId41"/>
    <p:sldId id="305" r:id="rId42"/>
    <p:sldId id="306" r:id="rId43"/>
    <p:sldId id="293" r:id="rId44"/>
    <p:sldId id="295" r:id="rId45"/>
    <p:sldId id="287"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8EE"/>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05" autoAdjust="0"/>
    <p:restoredTop sz="94618" autoAdjust="0"/>
  </p:normalViewPr>
  <p:slideViewPr>
    <p:cSldViewPr snapToGrid="0" snapToObjects="1">
      <p:cViewPr varScale="1">
        <p:scale>
          <a:sx n="68" d="100"/>
          <a:sy n="68" d="100"/>
        </p:scale>
        <p:origin x="25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C866EC7-F29B-4EBF-AF0C-FB8F5642B05B}" type="datetimeFigureOut">
              <a:rPr lang="en-GB" smtClean="0"/>
              <a:t>29/05/2020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800E56E-9111-4BD8-A684-360A965ADE48}" type="slidenum">
              <a:rPr lang="en-GB" smtClean="0"/>
              <a:t>‹#›</a:t>
            </a:fld>
            <a:endParaRPr lang="en-GB"/>
          </a:p>
        </p:txBody>
      </p:sp>
    </p:spTree>
    <p:extLst>
      <p:ext uri="{BB962C8B-B14F-4D97-AF65-F5344CB8AC3E}">
        <p14:creationId xmlns:p14="http://schemas.microsoft.com/office/powerpoint/2010/main" val="2445722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F8E28F4A-E307-B141-B0E5-8D5DED991BF5}" type="datetimeFigureOut">
              <a:rPr lang="en-US" smtClean="0"/>
              <a:t>5/29/2020</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335FC1-DDBF-CB44-966F-7558E6904552}" type="slidenum">
              <a:rPr lang="en-US" smtClean="0"/>
              <a:t>‹#›</a:t>
            </a:fld>
            <a:endParaRPr lang="en-US" dirty="0"/>
          </a:p>
        </p:txBody>
      </p:sp>
    </p:spTree>
    <p:extLst>
      <p:ext uri="{BB962C8B-B14F-4D97-AF65-F5344CB8AC3E}">
        <p14:creationId xmlns:p14="http://schemas.microsoft.com/office/powerpoint/2010/main" val="17015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35FC1-DDBF-CB44-966F-7558E6904552}" type="slidenum">
              <a:rPr lang="en-US" smtClean="0"/>
              <a:t>23</a:t>
            </a:fld>
            <a:endParaRPr lang="en-US" dirty="0"/>
          </a:p>
        </p:txBody>
      </p:sp>
    </p:spTree>
    <p:extLst>
      <p:ext uri="{BB962C8B-B14F-4D97-AF65-F5344CB8AC3E}">
        <p14:creationId xmlns:p14="http://schemas.microsoft.com/office/powerpoint/2010/main" val="166261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35FC1-DDBF-CB44-966F-7558E6904552}" type="slidenum">
              <a:rPr lang="en-US" smtClean="0"/>
              <a:t>28</a:t>
            </a:fld>
            <a:endParaRPr lang="en-US" dirty="0"/>
          </a:p>
        </p:txBody>
      </p:sp>
    </p:spTree>
    <p:extLst>
      <p:ext uri="{BB962C8B-B14F-4D97-AF65-F5344CB8AC3E}">
        <p14:creationId xmlns:p14="http://schemas.microsoft.com/office/powerpoint/2010/main" val="213469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35FC1-DDBF-CB44-966F-7558E6904552}" type="slidenum">
              <a:rPr lang="en-US" smtClean="0"/>
              <a:t>37</a:t>
            </a:fld>
            <a:endParaRPr lang="en-US" dirty="0"/>
          </a:p>
        </p:txBody>
      </p:sp>
    </p:spTree>
    <p:extLst>
      <p:ext uri="{BB962C8B-B14F-4D97-AF65-F5344CB8AC3E}">
        <p14:creationId xmlns:p14="http://schemas.microsoft.com/office/powerpoint/2010/main" val="81812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35FC1-DDBF-CB44-966F-7558E6904552}" type="slidenum">
              <a:rPr lang="en-US" smtClean="0"/>
              <a:t>39</a:t>
            </a:fld>
            <a:endParaRPr lang="en-US" dirty="0"/>
          </a:p>
        </p:txBody>
      </p:sp>
    </p:spTree>
    <p:extLst>
      <p:ext uri="{BB962C8B-B14F-4D97-AF65-F5344CB8AC3E}">
        <p14:creationId xmlns:p14="http://schemas.microsoft.com/office/powerpoint/2010/main" val="81812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35FC1-DDBF-CB44-966F-7558E6904552}" type="slidenum">
              <a:rPr lang="en-US" smtClean="0"/>
              <a:t>40</a:t>
            </a:fld>
            <a:endParaRPr lang="en-US" dirty="0"/>
          </a:p>
        </p:txBody>
      </p:sp>
    </p:spTree>
    <p:extLst>
      <p:ext uri="{BB962C8B-B14F-4D97-AF65-F5344CB8AC3E}">
        <p14:creationId xmlns:p14="http://schemas.microsoft.com/office/powerpoint/2010/main" val="81812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35FC1-DDBF-CB44-966F-7558E6904552}" type="slidenum">
              <a:rPr lang="en-US" smtClean="0"/>
              <a:t>43</a:t>
            </a:fld>
            <a:endParaRPr lang="en-US" dirty="0"/>
          </a:p>
        </p:txBody>
      </p:sp>
    </p:spTree>
    <p:extLst>
      <p:ext uri="{BB962C8B-B14F-4D97-AF65-F5344CB8AC3E}">
        <p14:creationId xmlns:p14="http://schemas.microsoft.com/office/powerpoint/2010/main" val="81812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201713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89440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209588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174255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187918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48828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103544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174504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85545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17150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EE2DB-3C6A-0843-BB51-C054A3A1411D}" type="datetimeFigureOut">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F3D77E-26B9-C34E-BAF8-A7C0450E8067}" type="slidenum">
              <a:rPr lang="en-US" smtClean="0"/>
              <a:t>‹#›</a:t>
            </a:fld>
            <a:endParaRPr lang="en-US" dirty="0"/>
          </a:p>
        </p:txBody>
      </p:sp>
    </p:spTree>
    <p:extLst>
      <p:ext uri="{BB962C8B-B14F-4D97-AF65-F5344CB8AC3E}">
        <p14:creationId xmlns:p14="http://schemas.microsoft.com/office/powerpoint/2010/main" val="536572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alpha val="2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EE2DB-3C6A-0843-BB51-C054A3A1411D}" type="datetimeFigureOut">
              <a:rPr lang="en-US" smtClean="0"/>
              <a:t>5/29/2020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3D77E-26B9-C34E-BAF8-A7C0450E8067}" type="slidenum">
              <a:rPr lang="en-US" smtClean="0"/>
              <a:t>‹#›</a:t>
            </a:fld>
            <a:endParaRPr lang="en-US" dirty="0"/>
          </a:p>
        </p:txBody>
      </p:sp>
    </p:spTree>
    <p:extLst>
      <p:ext uri="{BB962C8B-B14F-4D97-AF65-F5344CB8AC3E}">
        <p14:creationId xmlns:p14="http://schemas.microsoft.com/office/powerpoint/2010/main" val="1224314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s://www.youtube.com/watch?v=KhfkYzUwYFk&amp;list=PLx6NI1J7QxpM6VMvaJCXhPg-AWSMhFvv8&amp;index=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9.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hyperlink" Target="http://www.brighton-hove.gov.uk/smile-project"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D8E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60327" y="0"/>
            <a:ext cx="9144000" cy="2387600"/>
          </a:xfrm>
        </p:spPr>
        <p:txBody>
          <a:bodyPr>
            <a:normAutofit/>
          </a:bodyPr>
          <a:lstStyle/>
          <a:p>
            <a:r>
              <a:rPr lang="en-US" sz="5300" b="1" dirty="0"/>
              <a:t>Public Health Schools</a:t>
            </a:r>
            <a:r>
              <a:rPr lang="en-US" sz="4000" dirty="0"/>
              <a:t> and</a:t>
            </a:r>
            <a:br>
              <a:rPr lang="en-US" sz="4000" dirty="0"/>
            </a:br>
            <a:r>
              <a:rPr lang="en-US" sz="5300" b="1" dirty="0"/>
              <a:t>School Travel Team</a:t>
            </a:r>
            <a:br>
              <a:rPr lang="en-US" sz="5300" dirty="0"/>
            </a:br>
            <a:r>
              <a:rPr lang="en-US" sz="4000" dirty="0"/>
              <a:t>present</a:t>
            </a:r>
            <a:r>
              <a:rPr lang="mr-IN" sz="4000" dirty="0"/>
              <a:t>…</a:t>
            </a:r>
            <a:endParaRPr lang="en-US" sz="4000" dirty="0"/>
          </a:p>
        </p:txBody>
      </p:sp>
      <p:sp>
        <p:nvSpPr>
          <p:cNvPr id="3" name="Subtitle 2"/>
          <p:cNvSpPr>
            <a:spLocks noGrp="1"/>
          </p:cNvSpPr>
          <p:nvPr>
            <p:ph type="subTitle" idx="1"/>
          </p:nvPr>
        </p:nvSpPr>
        <p:spPr>
          <a:xfrm>
            <a:off x="812800" y="2725738"/>
            <a:ext cx="10604500" cy="4449762"/>
          </a:xfrm>
        </p:spPr>
        <p:txBody>
          <a:bodyPr>
            <a:normAutofit lnSpcReduction="10000"/>
          </a:bodyPr>
          <a:lstStyle/>
          <a:p>
            <a:r>
              <a:rPr lang="en-US" sz="7200" b="1" u="sng" dirty="0">
                <a:solidFill>
                  <a:srgbClr val="7030A0"/>
                </a:solidFill>
              </a:rPr>
              <a:t>Ways to help you smile </a:t>
            </a:r>
          </a:p>
          <a:p>
            <a:r>
              <a:rPr lang="en-US" sz="3000" dirty="0">
                <a:solidFill>
                  <a:srgbClr val="7030A0"/>
                </a:solidFill>
              </a:rPr>
              <a:t>The Smile Book</a:t>
            </a:r>
            <a:endParaRPr lang="en-US" sz="2800" dirty="0"/>
          </a:p>
          <a:p>
            <a:r>
              <a:rPr lang="en-US" sz="4400" dirty="0"/>
              <a:t>A project for EYFS children which aims to:</a:t>
            </a:r>
          </a:p>
          <a:p>
            <a:pPr marL="571500" indent="-571500">
              <a:buFont typeface="Arial" charset="0"/>
              <a:buChar char="•"/>
            </a:pPr>
            <a:r>
              <a:rPr lang="en-US" sz="4400" dirty="0"/>
              <a:t>Improve well-being</a:t>
            </a:r>
          </a:p>
          <a:p>
            <a:pPr marL="571500" indent="-571500">
              <a:buFont typeface="Arial" charset="0"/>
              <a:buChar char="•"/>
            </a:pPr>
            <a:r>
              <a:rPr lang="en-US" sz="4400" dirty="0"/>
              <a:t>Protect mental health</a:t>
            </a:r>
          </a:p>
          <a:p>
            <a:pPr marL="571500" indent="-571500">
              <a:buFont typeface="Arial" charset="0"/>
              <a:buChar char="•"/>
            </a:pPr>
            <a:r>
              <a:rPr lang="en-US" sz="4400" dirty="0"/>
              <a:t>Increase emotional resilience</a:t>
            </a:r>
          </a:p>
        </p:txBody>
      </p:sp>
      <p:pic>
        <p:nvPicPr>
          <p:cNvPr id="7" name="Picture 6">
            <a:extLst>
              <a:ext uri="{FF2B5EF4-FFF2-40B4-BE49-F238E27FC236}">
                <a16:creationId xmlns:a16="http://schemas.microsoft.com/office/drawing/2014/main" id="{AEB02C51-4AE8-4222-B8D7-834A45D97639}"/>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10216962" y="3144484"/>
            <a:ext cx="2324475" cy="388966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E1661A5-F13D-405F-A86C-7C71678AFF6B}"/>
              </a:ext>
            </a:extLst>
          </p:cNvPr>
          <p:cNvPicPr>
            <a:picLocks noChangeAspect="1"/>
          </p:cNvPicPr>
          <p:nvPr/>
        </p:nvPicPr>
        <p:blipFill>
          <a:blip r:embed="rId4"/>
          <a:stretch>
            <a:fillRect/>
          </a:stretch>
        </p:blipFill>
        <p:spPr>
          <a:xfrm>
            <a:off x="0" y="0"/>
            <a:ext cx="2736753" cy="1820636"/>
          </a:xfrm>
          <a:prstGeom prst="rect">
            <a:avLst/>
          </a:prstGeom>
        </p:spPr>
      </p:pic>
    </p:spTree>
    <p:extLst>
      <p:ext uri="{BB962C8B-B14F-4D97-AF65-F5344CB8AC3E}">
        <p14:creationId xmlns:p14="http://schemas.microsoft.com/office/powerpoint/2010/main" val="335084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55E35A-89D4-4C1E-9784-069D7BE80E6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6537" y="2807299"/>
            <a:ext cx="1765652" cy="3784983"/>
          </a:xfrm>
          <a:prstGeom prst="rect">
            <a:avLst/>
          </a:prstGeom>
          <a:noFill/>
          <a:ln>
            <a:noFill/>
          </a:ln>
        </p:spPr>
      </p:pic>
      <p:sp>
        <p:nvSpPr>
          <p:cNvPr id="5" name="Rounded Rectangular Callout 4"/>
          <p:cNvSpPr/>
          <p:nvPr/>
        </p:nvSpPr>
        <p:spPr>
          <a:xfrm>
            <a:off x="402336" y="365125"/>
            <a:ext cx="6461760" cy="5231003"/>
          </a:xfrm>
          <a:prstGeom prst="wedgeRoundRectCallout">
            <a:avLst>
              <a:gd name="adj1" fmla="val 100971"/>
              <a:gd name="adj2" fmla="val 177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Speaking</a:t>
            </a:r>
            <a:r>
              <a:rPr lang="en-US" sz="4400" dirty="0">
                <a:solidFill>
                  <a:schemeClr val="tx1"/>
                </a:solidFill>
              </a:rPr>
              <a:t> and </a:t>
            </a:r>
            <a:r>
              <a:rPr lang="en-US" sz="4400" b="1" dirty="0">
                <a:solidFill>
                  <a:schemeClr val="tx1"/>
                </a:solidFill>
              </a:rPr>
              <a:t>signing</a:t>
            </a:r>
            <a:r>
              <a:rPr lang="en-US" sz="4400" dirty="0">
                <a:solidFill>
                  <a:schemeClr val="tx1"/>
                </a:solidFill>
              </a:rPr>
              <a:t> about our feelings and problems can help us to solve them. Remember, no problems are too big or too small for us to talk about them.  </a:t>
            </a:r>
          </a:p>
        </p:txBody>
      </p:sp>
    </p:spTree>
    <p:extLst>
      <p:ext uri="{BB962C8B-B14F-4D97-AF65-F5344CB8AC3E}">
        <p14:creationId xmlns:p14="http://schemas.microsoft.com/office/powerpoint/2010/main" val="14744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1889B-4843-45BA-9708-4DEEF633C2E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775" y="2901978"/>
            <a:ext cx="1753619" cy="3759188"/>
          </a:xfrm>
          <a:prstGeom prst="rect">
            <a:avLst/>
          </a:prstGeom>
          <a:noFill/>
          <a:ln>
            <a:noFill/>
          </a:ln>
        </p:spPr>
      </p:pic>
      <p:sp>
        <p:nvSpPr>
          <p:cNvPr id="5" name="Rounded Rectangular Callout 4"/>
          <p:cNvSpPr/>
          <p:nvPr/>
        </p:nvSpPr>
        <p:spPr>
          <a:xfrm>
            <a:off x="3663617" y="872290"/>
            <a:ext cx="7289372" cy="5558589"/>
          </a:xfrm>
          <a:prstGeom prst="wedgeRoundRectCallout">
            <a:avLst>
              <a:gd name="adj1" fmla="val -72913"/>
              <a:gd name="adj2" fmla="val 830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Speaking</a:t>
            </a:r>
            <a:r>
              <a:rPr lang="en-US" sz="4400" dirty="0">
                <a:solidFill>
                  <a:schemeClr val="tx1"/>
                </a:solidFill>
              </a:rPr>
              <a:t> and </a:t>
            </a:r>
            <a:r>
              <a:rPr lang="en-US" sz="4400" b="1" dirty="0">
                <a:solidFill>
                  <a:schemeClr val="tx1"/>
                </a:solidFill>
              </a:rPr>
              <a:t>signing</a:t>
            </a:r>
            <a:r>
              <a:rPr lang="en-US" sz="4400" dirty="0">
                <a:solidFill>
                  <a:schemeClr val="tx1"/>
                </a:solidFill>
              </a:rPr>
              <a:t> about happy times can remind us of what we enjoy too.</a:t>
            </a:r>
          </a:p>
          <a:p>
            <a:pPr algn="ctr"/>
            <a:r>
              <a:rPr lang="en-US" sz="4400" dirty="0">
                <a:solidFill>
                  <a:schemeClr val="tx1"/>
                </a:solidFill>
              </a:rPr>
              <a:t>Talk to your partner about the best thing that happened today.  You can tell your grown-ups on the way home from school too.</a:t>
            </a:r>
          </a:p>
        </p:txBody>
      </p:sp>
    </p:spTree>
    <p:extLst>
      <p:ext uri="{BB962C8B-B14F-4D97-AF65-F5344CB8AC3E}">
        <p14:creationId xmlns:p14="http://schemas.microsoft.com/office/powerpoint/2010/main" val="24728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p:spPr>
        <p:txBody>
          <a:bodyPr>
            <a:normAutofit/>
          </a:bodyPr>
          <a:lstStyle/>
          <a:p>
            <a:r>
              <a:rPr lang="en-US" sz="8000" b="1" dirty="0"/>
              <a:t>Lesson 2</a:t>
            </a:r>
          </a:p>
        </p:txBody>
      </p:sp>
      <p:sp>
        <p:nvSpPr>
          <p:cNvPr id="3" name="Content Placeholder 2"/>
          <p:cNvSpPr>
            <a:spLocks noGrp="1"/>
          </p:cNvSpPr>
          <p:nvPr>
            <p:ph idx="1"/>
          </p:nvPr>
        </p:nvSpPr>
        <p:spPr>
          <a:xfrm>
            <a:off x="318247" y="3303990"/>
            <a:ext cx="11873753" cy="4911351"/>
          </a:xfrm>
        </p:spPr>
        <p:txBody>
          <a:bodyPr>
            <a:noAutofit/>
          </a:bodyPr>
          <a:lstStyle/>
          <a:p>
            <a:pPr marL="0" indent="0">
              <a:buNone/>
            </a:pPr>
            <a:r>
              <a:rPr lang="en-US" sz="4000" dirty="0"/>
              <a:t>We are learning: </a:t>
            </a:r>
          </a:p>
          <a:p>
            <a:r>
              <a:rPr lang="en-US" sz="4000" dirty="0"/>
              <a:t>to notice how moving makes us feel good</a:t>
            </a:r>
          </a:p>
          <a:p>
            <a:r>
              <a:rPr lang="en-US" sz="4000" dirty="0"/>
              <a:t>that exercise is good for our bodies and our minds and can help to make us feel happy and well  </a:t>
            </a:r>
          </a:p>
        </p:txBody>
      </p:sp>
      <p:pic>
        <p:nvPicPr>
          <p:cNvPr id="6" name="Picture 5">
            <a:extLst>
              <a:ext uri="{FF2B5EF4-FFF2-40B4-BE49-F238E27FC236}">
                <a16:creationId xmlns:a16="http://schemas.microsoft.com/office/drawing/2014/main" id="{8A2BB24C-2A20-43E6-B6B0-0D360EEA0C96}"/>
              </a:ext>
            </a:extLst>
          </p:cNvPr>
          <p:cNvPicPr/>
          <p:nvPr/>
        </p:nvPicPr>
        <p:blipFill rotWithShape="1">
          <a:blip r:embed="rId2" cstate="print">
            <a:extLst>
              <a:ext uri="{28A0092B-C50C-407E-A947-70E740481C1C}">
                <a14:useLocalDpi xmlns:a14="http://schemas.microsoft.com/office/drawing/2010/main" val="0"/>
              </a:ext>
            </a:extLst>
          </a:blip>
          <a:srcRect l="29549" t="15783" r="35268" b="18440"/>
          <a:stretch/>
        </p:blipFill>
        <p:spPr bwMode="auto">
          <a:xfrm>
            <a:off x="6038986" y="664420"/>
            <a:ext cx="2184451" cy="2829048"/>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62E8C5C-B585-48AB-BCC1-2FEE18F25D4D}"/>
              </a:ext>
            </a:extLst>
          </p:cNvPr>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8855543" y="430927"/>
            <a:ext cx="2184451" cy="40098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727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51342"/>
            <a:ext cx="10058400" cy="1067859"/>
          </a:xfrm>
          <a:prstGeom prst="rect">
            <a:avLst/>
          </a:prstGeom>
        </p:spPr>
      </p:pic>
      <p:pic>
        <p:nvPicPr>
          <p:cNvPr id="2" name="Content Placeholder 1"/>
          <p:cNvPicPr>
            <a:picLocks noGrp="1" noChangeAspect="1"/>
          </p:cNvPicPr>
          <p:nvPr>
            <p:ph sz="half" idx="1"/>
          </p:nvPr>
        </p:nvPicPr>
        <p:blipFill>
          <a:blip r:embed="rId3"/>
          <a:stretch>
            <a:fillRect/>
          </a:stretch>
        </p:blipFill>
        <p:spPr>
          <a:xfrm>
            <a:off x="674806" y="2009961"/>
            <a:ext cx="4014536" cy="3967757"/>
          </a:xfrm>
          <a:prstGeom prst="rect">
            <a:avLst/>
          </a:prstGeom>
        </p:spPr>
      </p:pic>
      <p:sp>
        <p:nvSpPr>
          <p:cNvPr id="5" name="Content Placeholder 4"/>
          <p:cNvSpPr>
            <a:spLocks noGrp="1"/>
          </p:cNvSpPr>
          <p:nvPr>
            <p:ph sz="half" idx="2"/>
          </p:nvPr>
        </p:nvSpPr>
        <p:spPr>
          <a:xfrm>
            <a:off x="0" y="1219201"/>
            <a:ext cx="12192000" cy="636895"/>
          </a:xfrm>
        </p:spPr>
        <p:txBody>
          <a:bodyPr>
            <a:normAutofit/>
          </a:bodyPr>
          <a:lstStyle/>
          <a:p>
            <a:pPr marL="0" indent="0">
              <a:buNone/>
            </a:pPr>
            <a:r>
              <a:rPr lang="en-GB" sz="3500" b="1" dirty="0"/>
              <a:t>How can we make sure we feel safe and valued in these lessons?</a:t>
            </a:r>
          </a:p>
        </p:txBody>
      </p:sp>
      <p:sp>
        <p:nvSpPr>
          <p:cNvPr id="3" name="TextBox 2"/>
          <p:cNvSpPr txBox="1"/>
          <p:nvPr/>
        </p:nvSpPr>
        <p:spPr>
          <a:xfrm>
            <a:off x="5240741" y="2009961"/>
            <a:ext cx="623702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Join in</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Listen carefully to others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have different ideas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take part in different ways</a:t>
            </a:r>
          </a:p>
        </p:txBody>
      </p:sp>
    </p:spTree>
    <p:extLst>
      <p:ext uri="{BB962C8B-B14F-4D97-AF65-F5344CB8AC3E}">
        <p14:creationId xmlns:p14="http://schemas.microsoft.com/office/powerpoint/2010/main" val="382656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96901"/>
            <a:ext cx="10515600" cy="793115"/>
          </a:xfrm>
        </p:spPr>
        <p:txBody>
          <a:bodyPr/>
          <a:lstStyle/>
          <a:p>
            <a:r>
              <a:rPr lang="en-US" b="1" dirty="0"/>
              <a:t>Read ‘The Smile Book’.</a:t>
            </a:r>
          </a:p>
        </p:txBody>
      </p:sp>
      <p:sp>
        <p:nvSpPr>
          <p:cNvPr id="3" name="Content Placeholder 2"/>
          <p:cNvSpPr>
            <a:spLocks noGrp="1"/>
          </p:cNvSpPr>
          <p:nvPr>
            <p:ph idx="1"/>
          </p:nvPr>
        </p:nvSpPr>
        <p:spPr>
          <a:xfrm>
            <a:off x="155448" y="890016"/>
            <a:ext cx="11902440" cy="1831975"/>
          </a:xfrm>
        </p:spPr>
        <p:txBody>
          <a:bodyPr>
            <a:normAutofit lnSpcReduction="10000"/>
          </a:bodyPr>
          <a:lstStyle/>
          <a:p>
            <a:r>
              <a:rPr lang="en-US" dirty="0"/>
              <a:t>Ravi and friends are teaching us that sometimes we feel happy and sometimes we feel sad and that’s ok.  </a:t>
            </a:r>
          </a:p>
          <a:p>
            <a:r>
              <a:rPr lang="en-US" dirty="0"/>
              <a:t>If we notice and practise these things we can learn to look after our minds</a:t>
            </a:r>
            <a:r>
              <a:rPr lang="en-GB" dirty="0"/>
              <a:t>.</a:t>
            </a:r>
          </a:p>
          <a:p>
            <a:r>
              <a:rPr lang="en-US" dirty="0"/>
              <a:t>Say and sign each one to help you to remember them.</a:t>
            </a:r>
          </a:p>
        </p:txBody>
      </p:sp>
      <p:sp>
        <p:nvSpPr>
          <p:cNvPr id="18" name="Rectangle 17">
            <a:extLst>
              <a:ext uri="{FF2B5EF4-FFF2-40B4-BE49-F238E27FC236}">
                <a16:creationId xmlns:a16="http://schemas.microsoft.com/office/drawing/2014/main" id="{1E59FBAB-CCDC-415A-9AE8-BA77FFF8B5C0}"/>
              </a:ext>
            </a:extLst>
          </p:cNvPr>
          <p:cNvSpPr/>
          <p:nvPr/>
        </p:nvSpPr>
        <p:spPr>
          <a:xfrm>
            <a:off x="4515991" y="2578658"/>
            <a:ext cx="7541897" cy="4247317"/>
          </a:xfrm>
          <a:prstGeom prst="rect">
            <a:avLst/>
          </a:prstGeom>
        </p:spPr>
        <p:txBody>
          <a:bodyPr wrap="square">
            <a:spAutoFit/>
          </a:bodyPr>
          <a:lstStyle/>
          <a:p>
            <a:r>
              <a:rPr lang="en-US" sz="5400" b="1" dirty="0">
                <a:solidFill>
                  <a:srgbClr val="002060"/>
                </a:solidFill>
              </a:rPr>
              <a:t>S</a:t>
            </a:r>
            <a:r>
              <a:rPr lang="en-US" sz="5400" b="1" dirty="0">
                <a:solidFill>
                  <a:srgbClr val="7030A0"/>
                </a:solidFill>
              </a:rPr>
              <a:t> 	is for Speak and Sign</a:t>
            </a:r>
          </a:p>
          <a:p>
            <a:r>
              <a:rPr lang="en-US" sz="5400" b="1" dirty="0">
                <a:solidFill>
                  <a:srgbClr val="002060"/>
                </a:solidFill>
              </a:rPr>
              <a:t>M</a:t>
            </a:r>
            <a:r>
              <a:rPr lang="en-US" sz="5400" b="1" dirty="0">
                <a:solidFill>
                  <a:srgbClr val="7030A0"/>
                </a:solidFill>
              </a:rPr>
              <a:t> 	is for Moving</a:t>
            </a:r>
          </a:p>
          <a:p>
            <a:r>
              <a:rPr lang="en-US" sz="5400" b="1" dirty="0">
                <a:solidFill>
                  <a:srgbClr val="002060"/>
                </a:solidFill>
              </a:rPr>
              <a:t>I</a:t>
            </a:r>
            <a:r>
              <a:rPr lang="en-US" sz="5400" b="1" dirty="0">
                <a:solidFill>
                  <a:srgbClr val="7030A0"/>
                </a:solidFill>
              </a:rPr>
              <a:t> 	is Imagining</a:t>
            </a:r>
          </a:p>
          <a:p>
            <a:r>
              <a:rPr lang="en-US" sz="5400" b="1" dirty="0">
                <a:solidFill>
                  <a:srgbClr val="002060"/>
                </a:solidFill>
              </a:rPr>
              <a:t>L</a:t>
            </a:r>
            <a:r>
              <a:rPr lang="en-US" sz="5400" b="1" dirty="0">
                <a:solidFill>
                  <a:srgbClr val="7030A0"/>
                </a:solidFill>
              </a:rPr>
              <a:t> 	is for Learning</a:t>
            </a:r>
          </a:p>
          <a:p>
            <a:r>
              <a:rPr lang="en-US" sz="5400" b="1" dirty="0">
                <a:solidFill>
                  <a:srgbClr val="002060"/>
                </a:solidFill>
              </a:rPr>
              <a:t>E</a:t>
            </a:r>
            <a:r>
              <a:rPr lang="en-US" sz="5400" b="1" dirty="0">
                <a:solidFill>
                  <a:srgbClr val="7030A0"/>
                </a:solidFill>
              </a:rPr>
              <a:t> 	is Enjoying</a:t>
            </a:r>
            <a:endParaRPr lang="en-GB" sz="5400" b="1" dirty="0">
              <a:solidFill>
                <a:srgbClr val="7030A0"/>
              </a:solidFill>
            </a:endParaRPr>
          </a:p>
        </p:txBody>
      </p:sp>
      <p:pic>
        <p:nvPicPr>
          <p:cNvPr id="19" name="Picture 18">
            <a:extLst>
              <a:ext uri="{FF2B5EF4-FFF2-40B4-BE49-F238E27FC236}">
                <a16:creationId xmlns:a16="http://schemas.microsoft.com/office/drawing/2014/main" id="{4A342916-3963-4651-9FE1-703339D376F3}"/>
              </a:ext>
            </a:extLst>
          </p:cNvPr>
          <p:cNvPicPr>
            <a:picLocks noChangeAspect="1"/>
          </p:cNvPicPr>
          <p:nvPr/>
        </p:nvPicPr>
        <p:blipFill>
          <a:blip r:embed="rId2"/>
          <a:stretch>
            <a:fillRect/>
          </a:stretch>
        </p:blipFill>
        <p:spPr>
          <a:xfrm>
            <a:off x="413433" y="2770381"/>
            <a:ext cx="2679177" cy="3785012"/>
          </a:xfrm>
          <a:prstGeom prst="rect">
            <a:avLst/>
          </a:prstGeom>
        </p:spPr>
      </p:pic>
      <p:pic>
        <p:nvPicPr>
          <p:cNvPr id="20" name="Picture 19">
            <a:extLst>
              <a:ext uri="{FF2B5EF4-FFF2-40B4-BE49-F238E27FC236}">
                <a16:creationId xmlns:a16="http://schemas.microsoft.com/office/drawing/2014/main" id="{65D42EB5-8E22-4A4B-9062-C5F2307E624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153" y="2678656"/>
            <a:ext cx="390195" cy="836450"/>
          </a:xfrm>
          <a:prstGeom prst="rect">
            <a:avLst/>
          </a:prstGeom>
          <a:noFill/>
          <a:ln>
            <a:noFill/>
          </a:ln>
        </p:spPr>
      </p:pic>
      <p:pic>
        <p:nvPicPr>
          <p:cNvPr id="21" name="Picture 20">
            <a:extLst>
              <a:ext uri="{FF2B5EF4-FFF2-40B4-BE49-F238E27FC236}">
                <a16:creationId xmlns:a16="http://schemas.microsoft.com/office/drawing/2014/main" id="{A9798E4A-0DD8-4BCE-9696-5824C9F51366}"/>
              </a:ext>
            </a:extLst>
          </p:cNvPr>
          <p:cNvPicPr/>
          <p:nvPr/>
        </p:nvPicPr>
        <p:blipFill rotWithShape="1">
          <a:blip r:embed="rId4" cstate="print">
            <a:extLst>
              <a:ext uri="{28A0092B-C50C-407E-A947-70E740481C1C}">
                <a14:useLocalDpi xmlns:a14="http://schemas.microsoft.com/office/drawing/2010/main" val="0"/>
              </a:ext>
            </a:extLst>
          </a:blip>
          <a:srcRect l="29549" t="15783" r="35268" b="18440"/>
          <a:stretch/>
        </p:blipFill>
        <p:spPr bwMode="auto">
          <a:xfrm>
            <a:off x="3729048" y="3552670"/>
            <a:ext cx="547721" cy="730295"/>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DEA65B7B-5EC4-49BB-BC5A-A695BA2CC5B7}"/>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3791999" y="4429684"/>
            <a:ext cx="421816" cy="749895"/>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CAB17F6D-502C-4195-AF7A-A4B9267AF226}"/>
              </a:ext>
            </a:extLst>
          </p:cNvPr>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3698228" y="5113644"/>
            <a:ext cx="578541" cy="902724"/>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D3E082A4-858C-4324-9854-26B7C4E89BB2}"/>
              </a:ext>
            </a:extLst>
          </p:cNvPr>
          <p:cNvPicPr>
            <a:picLocks noChangeAspect="1"/>
          </p:cNvPicPr>
          <p:nvPr/>
        </p:nvPicPr>
        <p:blipFill>
          <a:blip r:embed="rId9"/>
          <a:stretch>
            <a:fillRect/>
          </a:stretch>
        </p:blipFill>
        <p:spPr>
          <a:xfrm>
            <a:off x="3779015" y="6006410"/>
            <a:ext cx="578540" cy="752638"/>
          </a:xfrm>
          <a:prstGeom prst="rect">
            <a:avLst/>
          </a:prstGeom>
        </p:spPr>
      </p:pic>
    </p:spTree>
    <p:extLst>
      <p:ext uri="{BB962C8B-B14F-4D97-AF65-F5344CB8AC3E}">
        <p14:creationId xmlns:p14="http://schemas.microsoft.com/office/powerpoint/2010/main" val="219118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How does Mickey take care of his mind?</a:t>
            </a:r>
          </a:p>
        </p:txBody>
      </p:sp>
      <p:pic>
        <p:nvPicPr>
          <p:cNvPr id="7" name="Picture 6">
            <a:extLst>
              <a:ext uri="{FF2B5EF4-FFF2-40B4-BE49-F238E27FC236}">
                <a16:creationId xmlns:a16="http://schemas.microsoft.com/office/drawing/2014/main" id="{2C7FC5AD-1756-41E4-8048-7D5DF697FEBC}"/>
              </a:ext>
            </a:extLst>
          </p:cNvPr>
          <p:cNvPicPr/>
          <p:nvPr/>
        </p:nvPicPr>
        <p:blipFill rotWithShape="1">
          <a:blip r:embed="rId2" cstate="print">
            <a:extLst>
              <a:ext uri="{28A0092B-C50C-407E-A947-70E740481C1C}">
                <a14:useLocalDpi xmlns:a14="http://schemas.microsoft.com/office/drawing/2010/main" val="0"/>
              </a:ext>
            </a:extLst>
          </a:blip>
          <a:srcRect l="29549" t="15783" r="35268" b="18440"/>
          <a:stretch/>
        </p:blipFill>
        <p:spPr bwMode="auto">
          <a:xfrm>
            <a:off x="4896852" y="3900650"/>
            <a:ext cx="1901490" cy="2535320"/>
          </a:xfrm>
          <a:prstGeom prst="rect">
            <a:avLst/>
          </a:prstGeom>
          <a:noFill/>
          <a:ln>
            <a:noFill/>
          </a:ln>
          <a:extLst>
            <a:ext uri="{53640926-AAD7-44D8-BBD7-CCE9431645EC}">
              <a14:shadowObscured xmlns:a14="http://schemas.microsoft.com/office/drawing/2010/main"/>
            </a:ext>
          </a:extLst>
        </p:spPr>
      </p:pic>
      <p:sp>
        <p:nvSpPr>
          <p:cNvPr id="6" name="Rounded Rectangular Callout 5"/>
          <p:cNvSpPr/>
          <p:nvPr/>
        </p:nvSpPr>
        <p:spPr>
          <a:xfrm>
            <a:off x="7456170" y="3023616"/>
            <a:ext cx="4065270" cy="2609088"/>
          </a:xfrm>
          <a:prstGeom prst="wedgeRoundRectCallout">
            <a:avLst>
              <a:gd name="adj1" fmla="val -83873"/>
              <a:gd name="adj2" fmla="val 117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Moving</a:t>
            </a:r>
            <a:r>
              <a:rPr lang="en-US" sz="4400" dirty="0">
                <a:solidFill>
                  <a:schemeClr val="tx1"/>
                </a:solidFill>
              </a:rPr>
              <a:t> helps us to feel happy and well.</a:t>
            </a:r>
          </a:p>
        </p:txBody>
      </p:sp>
      <p:sp>
        <p:nvSpPr>
          <p:cNvPr id="5" name="Rounded Rectangular Callout 4"/>
          <p:cNvSpPr/>
          <p:nvPr/>
        </p:nvSpPr>
        <p:spPr>
          <a:xfrm>
            <a:off x="440436" y="3023616"/>
            <a:ext cx="4058412" cy="2401824"/>
          </a:xfrm>
          <a:prstGeom prst="wedgeRoundRectCallout">
            <a:avLst>
              <a:gd name="adj1" fmla="val 75661"/>
              <a:gd name="adj2" fmla="val 1959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Moving </a:t>
            </a:r>
            <a:r>
              <a:rPr lang="en-US" sz="4400" dirty="0">
                <a:solidFill>
                  <a:schemeClr val="tx1"/>
                </a:solidFill>
              </a:rPr>
              <a:t>helps us to be fit and healthy.</a:t>
            </a:r>
          </a:p>
        </p:txBody>
      </p:sp>
    </p:spTree>
    <p:extLst>
      <p:ext uri="{BB962C8B-B14F-4D97-AF65-F5344CB8AC3E}">
        <p14:creationId xmlns:p14="http://schemas.microsoft.com/office/powerpoint/2010/main" val="2255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a:t>Have a go at this exercise or your favourite ‘fit kids’ routine</a:t>
            </a:r>
            <a:r>
              <a:rPr lang="mr-IN" sz="6000" b="1" dirty="0"/>
              <a:t>…</a:t>
            </a:r>
            <a:endParaRPr lang="en-US" sz="6000" b="1" dirty="0"/>
          </a:p>
        </p:txBody>
      </p:sp>
      <p:sp>
        <p:nvSpPr>
          <p:cNvPr id="5" name="Content Placeholder 4"/>
          <p:cNvSpPr>
            <a:spLocks noGrp="1"/>
          </p:cNvSpPr>
          <p:nvPr>
            <p:ph idx="1"/>
          </p:nvPr>
        </p:nvSpPr>
        <p:spPr/>
        <p:txBody>
          <a:bodyPr/>
          <a:lstStyle/>
          <a:p>
            <a:r>
              <a:rPr lang="en-US" dirty="0">
                <a:hlinkClick r:id="rId2"/>
              </a:rPr>
              <a:t>https://www.youtube.com/watch?v=KhfkYzUwYFk&amp;list=PLx6NI1J7QxpM6VMvaJCXhPg-AWSMhFvv8&amp;index=1</a:t>
            </a:r>
            <a:endParaRPr lang="en-US" dirty="0"/>
          </a:p>
          <a:p>
            <a:endParaRPr lang="en-US" dirty="0"/>
          </a:p>
        </p:txBody>
      </p:sp>
      <p:pic>
        <p:nvPicPr>
          <p:cNvPr id="3" name="Picture 2"/>
          <p:cNvPicPr>
            <a:picLocks noChangeAspect="1"/>
          </p:cNvPicPr>
          <p:nvPr/>
        </p:nvPicPr>
        <p:blipFill>
          <a:blip r:embed="rId3"/>
          <a:stretch>
            <a:fillRect/>
          </a:stretch>
        </p:blipFill>
        <p:spPr>
          <a:xfrm>
            <a:off x="1170432" y="2842260"/>
            <a:ext cx="6705600" cy="3771900"/>
          </a:xfrm>
          <a:prstGeom prst="rect">
            <a:avLst/>
          </a:prstGeom>
        </p:spPr>
      </p:pic>
    </p:spTree>
    <p:extLst>
      <p:ext uri="{BB962C8B-B14F-4D97-AF65-F5344CB8AC3E}">
        <p14:creationId xmlns:p14="http://schemas.microsoft.com/office/powerpoint/2010/main" val="35866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293"/>
            <a:ext cx="10515600" cy="1325563"/>
          </a:xfrm>
        </p:spPr>
        <p:txBody>
          <a:bodyPr>
            <a:normAutofit/>
          </a:bodyPr>
          <a:lstStyle/>
          <a:p>
            <a:pPr algn="ctr"/>
            <a:r>
              <a:rPr lang="en-US" sz="6600" b="1" dirty="0"/>
              <a:t>How are you feeling now?</a:t>
            </a:r>
          </a:p>
        </p:txBody>
      </p:sp>
      <p:sp>
        <p:nvSpPr>
          <p:cNvPr id="3" name="Content Placeholder 2"/>
          <p:cNvSpPr>
            <a:spLocks noGrp="1"/>
          </p:cNvSpPr>
          <p:nvPr>
            <p:ph idx="1"/>
          </p:nvPr>
        </p:nvSpPr>
        <p:spPr>
          <a:xfrm>
            <a:off x="204216" y="5161851"/>
            <a:ext cx="10515600" cy="4351338"/>
          </a:xfrm>
        </p:spPr>
        <p:txBody>
          <a:bodyPr>
            <a:normAutofit/>
          </a:bodyPr>
          <a:lstStyle/>
          <a:p>
            <a:r>
              <a:rPr lang="en-US" sz="5400" dirty="0"/>
              <a:t>How does your body feel?</a:t>
            </a:r>
          </a:p>
          <a:p>
            <a:r>
              <a:rPr lang="en-US" sz="5400" dirty="0"/>
              <a:t>How is your mood?</a:t>
            </a:r>
          </a:p>
        </p:txBody>
      </p:sp>
      <p:pic>
        <p:nvPicPr>
          <p:cNvPr id="11" name="Picture 10">
            <a:extLst>
              <a:ext uri="{FF2B5EF4-FFF2-40B4-BE49-F238E27FC236}">
                <a16:creationId xmlns:a16="http://schemas.microsoft.com/office/drawing/2014/main" id="{F47D4FB2-C423-4C65-873F-23752C0F846C}"/>
              </a:ext>
            </a:extLst>
          </p:cNvPr>
          <p:cNvPicPr>
            <a:picLocks noChangeAspect="1"/>
          </p:cNvPicPr>
          <p:nvPr/>
        </p:nvPicPr>
        <p:blipFill rotWithShape="1">
          <a:blip r:embed="rId2"/>
          <a:srcRect l="33809" t="4568" r="8188" b="251"/>
          <a:stretch/>
        </p:blipFill>
        <p:spPr>
          <a:xfrm>
            <a:off x="204216" y="1113182"/>
            <a:ext cx="2308315" cy="2524212"/>
          </a:xfrm>
          <a:prstGeom prst="rect">
            <a:avLst/>
          </a:prstGeom>
        </p:spPr>
      </p:pic>
      <p:pic>
        <p:nvPicPr>
          <p:cNvPr id="12" name="Picture 11">
            <a:extLst>
              <a:ext uri="{FF2B5EF4-FFF2-40B4-BE49-F238E27FC236}">
                <a16:creationId xmlns:a16="http://schemas.microsoft.com/office/drawing/2014/main" id="{1D875044-920E-45EC-AB09-9AA928EE91EA}"/>
              </a:ext>
            </a:extLst>
          </p:cNvPr>
          <p:cNvPicPr>
            <a:picLocks noChangeAspect="1"/>
          </p:cNvPicPr>
          <p:nvPr/>
        </p:nvPicPr>
        <p:blipFill rotWithShape="1">
          <a:blip r:embed="rId3"/>
          <a:srcRect l="7820" r="11366"/>
          <a:stretch/>
        </p:blipFill>
        <p:spPr>
          <a:xfrm>
            <a:off x="8679585" y="1228611"/>
            <a:ext cx="3133188" cy="2583712"/>
          </a:xfrm>
          <a:prstGeom prst="rect">
            <a:avLst/>
          </a:prstGeom>
        </p:spPr>
      </p:pic>
      <p:pic>
        <p:nvPicPr>
          <p:cNvPr id="1030" name="Picture 6" descr="People, Child, Girl, Joy, Thumbs, Hands">
            <a:extLst>
              <a:ext uri="{FF2B5EF4-FFF2-40B4-BE49-F238E27FC236}">
                <a16:creationId xmlns:a16="http://schemas.microsoft.com/office/drawing/2014/main" id="{E6425F93-A6E8-4E3D-88C1-74A85CAF1C1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46288" y="1318685"/>
            <a:ext cx="3740458" cy="2493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81F91-5AAE-4D4E-B648-A21989C69142}"/>
              </a:ext>
            </a:extLst>
          </p:cNvPr>
          <p:cNvPicPr>
            <a:picLocks noChangeAspect="1"/>
          </p:cNvPicPr>
          <p:nvPr/>
        </p:nvPicPr>
        <p:blipFill rotWithShape="1">
          <a:blip r:embed="rId6"/>
          <a:srcRect l="30741" t="965" r="33706" b="56900"/>
          <a:stretch/>
        </p:blipFill>
        <p:spPr>
          <a:xfrm>
            <a:off x="8338703" y="3957145"/>
            <a:ext cx="3474070" cy="2744736"/>
          </a:xfrm>
          <a:prstGeom prst="rect">
            <a:avLst/>
          </a:prstGeom>
        </p:spPr>
      </p:pic>
      <p:pic>
        <p:nvPicPr>
          <p:cNvPr id="9" name="Picture 8">
            <a:extLst>
              <a:ext uri="{FF2B5EF4-FFF2-40B4-BE49-F238E27FC236}">
                <a16:creationId xmlns:a16="http://schemas.microsoft.com/office/drawing/2014/main" id="{66D86824-8223-476C-887C-1F2EAB9A1DFF}"/>
              </a:ext>
            </a:extLst>
          </p:cNvPr>
          <p:cNvPicPr/>
          <p:nvPr/>
        </p:nvPicPr>
        <p:blipFill rotWithShape="1">
          <a:blip r:embed="rId7">
            <a:extLst>
              <a:ext uri="{28A0092B-C50C-407E-A947-70E740481C1C}">
                <a14:useLocalDpi xmlns:a14="http://schemas.microsoft.com/office/drawing/2010/main" val="0"/>
              </a:ext>
            </a:extLst>
          </a:blip>
          <a:srcRect l="22194" t="13273" r="25279"/>
          <a:stretch/>
        </p:blipFill>
        <p:spPr bwMode="auto">
          <a:xfrm>
            <a:off x="2535181" y="2208547"/>
            <a:ext cx="2218269" cy="24409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8194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0" y="365125"/>
            <a:ext cx="7010400" cy="4999355"/>
          </a:xfrm>
        </p:spPr>
        <p:txBody>
          <a:bodyPr>
            <a:noAutofit/>
          </a:bodyPr>
          <a:lstStyle/>
          <a:p>
            <a:pPr algn="ctr"/>
            <a:r>
              <a:rPr lang="en-US" sz="6600" b="1" dirty="0"/>
              <a:t>What is your favourite</a:t>
            </a:r>
            <a:br>
              <a:rPr lang="en-US" sz="6600" b="1" dirty="0"/>
            </a:br>
            <a:r>
              <a:rPr lang="en-US" sz="6600" b="1" dirty="0"/>
              <a:t>way to exercise? </a:t>
            </a:r>
          </a:p>
        </p:txBody>
      </p:sp>
      <p:pic>
        <p:nvPicPr>
          <p:cNvPr id="9" name="Picture 8">
            <a:extLst>
              <a:ext uri="{FF2B5EF4-FFF2-40B4-BE49-F238E27FC236}">
                <a16:creationId xmlns:a16="http://schemas.microsoft.com/office/drawing/2014/main" id="{17A3CBD1-11AA-4866-BF1C-4D0C57827B17}"/>
              </a:ext>
            </a:extLst>
          </p:cNvPr>
          <p:cNvPicPr>
            <a:picLocks noChangeAspect="1"/>
          </p:cNvPicPr>
          <p:nvPr/>
        </p:nvPicPr>
        <p:blipFill>
          <a:blip r:embed="rId2"/>
          <a:stretch>
            <a:fillRect/>
          </a:stretch>
        </p:blipFill>
        <p:spPr>
          <a:xfrm>
            <a:off x="415886" y="1336085"/>
            <a:ext cx="5054022" cy="4627265"/>
          </a:xfrm>
          <a:prstGeom prst="rect">
            <a:avLst/>
          </a:prstGeom>
        </p:spPr>
      </p:pic>
    </p:spTree>
    <p:extLst>
      <p:ext uri="{BB962C8B-B14F-4D97-AF65-F5344CB8AC3E}">
        <p14:creationId xmlns:p14="http://schemas.microsoft.com/office/powerpoint/2010/main" val="149401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4876800" y="365125"/>
            <a:ext cx="6681216" cy="6230747"/>
          </a:xfrm>
          <a:prstGeom prst="wedgeRoundRectCallout">
            <a:avLst>
              <a:gd name="adj1" fmla="val -82079"/>
              <a:gd name="adj2" fmla="val -134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Find a fun way to exercise on your way home.  You could run, skip or jump with your grown-ups all the way along the road.  You could try out as many silly walks as you can think of. </a:t>
            </a:r>
          </a:p>
        </p:txBody>
      </p:sp>
      <p:pic>
        <p:nvPicPr>
          <p:cNvPr id="4" name="Picture 3">
            <a:extLst>
              <a:ext uri="{FF2B5EF4-FFF2-40B4-BE49-F238E27FC236}">
                <a16:creationId xmlns:a16="http://schemas.microsoft.com/office/drawing/2014/main" id="{694F5A86-8D49-424B-B0D1-0D4619F10326}"/>
              </a:ext>
            </a:extLst>
          </p:cNvPr>
          <p:cNvPicPr/>
          <p:nvPr/>
        </p:nvPicPr>
        <p:blipFill rotWithShape="1">
          <a:blip r:embed="rId2" cstate="print">
            <a:extLst>
              <a:ext uri="{28A0092B-C50C-407E-A947-70E740481C1C}">
                <a14:useLocalDpi xmlns:a14="http://schemas.microsoft.com/office/drawing/2010/main" val="0"/>
              </a:ext>
            </a:extLst>
          </a:blip>
          <a:srcRect l="29549" t="15783" r="35268" b="18440"/>
          <a:stretch/>
        </p:blipFill>
        <p:spPr bwMode="auto">
          <a:xfrm>
            <a:off x="13035" y="1648326"/>
            <a:ext cx="2994860" cy="39664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905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694"/>
            <a:ext cx="11887200" cy="2578100"/>
          </a:xfrm>
        </p:spPr>
        <p:txBody>
          <a:bodyPr>
            <a:normAutofit/>
          </a:bodyPr>
          <a:lstStyle/>
          <a:p>
            <a:r>
              <a:rPr lang="en-US" i="1" dirty="0">
                <a:latin typeface="Chalkboard" charset="0"/>
                <a:ea typeface="Chalkboard" charset="0"/>
                <a:cs typeface="Chalkboard" charset="0"/>
              </a:rPr>
              <a:t>“Sometimes we’re happy and sometimes we’re sad</a:t>
            </a:r>
            <a:br>
              <a:rPr lang="en-US" i="1" dirty="0">
                <a:latin typeface="Chalkboard" charset="0"/>
                <a:ea typeface="Chalkboard" charset="0"/>
                <a:cs typeface="Chalkboard" charset="0"/>
              </a:rPr>
            </a:br>
            <a:r>
              <a:rPr lang="en-US" i="1" dirty="0">
                <a:latin typeface="Chalkboard" charset="0"/>
                <a:ea typeface="Chalkboard" charset="0"/>
                <a:cs typeface="Chalkboard" charset="0"/>
              </a:rPr>
              <a:t>It’s OK if you feel this way</a:t>
            </a:r>
            <a:br>
              <a:rPr lang="en-US" i="1" dirty="0">
                <a:latin typeface="Chalkboard" charset="0"/>
                <a:ea typeface="Chalkboard" charset="0"/>
                <a:cs typeface="Chalkboard" charset="0"/>
              </a:rPr>
            </a:br>
            <a:r>
              <a:rPr lang="en-US" i="1" dirty="0">
                <a:latin typeface="Chalkboard" charset="0"/>
                <a:ea typeface="Chalkboard" charset="0"/>
                <a:cs typeface="Chalkboard" charset="0"/>
              </a:rPr>
              <a:t>There are plenty of ways to take care of your mind</a:t>
            </a:r>
            <a:br>
              <a:rPr lang="en-US" i="1" dirty="0">
                <a:latin typeface="Chalkboard" charset="0"/>
                <a:ea typeface="Chalkboard" charset="0"/>
                <a:cs typeface="Chalkboard" charset="0"/>
              </a:rPr>
            </a:br>
            <a:r>
              <a:rPr lang="en-US" i="1" dirty="0">
                <a:latin typeface="Chalkboard" charset="0"/>
                <a:ea typeface="Chalkboard" charset="0"/>
                <a:cs typeface="Chalkboard" charset="0"/>
              </a:rPr>
              <a:t>You could find out from your friends today"</a:t>
            </a:r>
          </a:p>
        </p:txBody>
      </p:sp>
      <p:sp>
        <p:nvSpPr>
          <p:cNvPr id="10" name="TextBox 9"/>
          <p:cNvSpPr txBox="1"/>
          <p:nvPr/>
        </p:nvSpPr>
        <p:spPr>
          <a:xfrm>
            <a:off x="152400" y="6043775"/>
            <a:ext cx="4031168" cy="646331"/>
          </a:xfrm>
          <a:prstGeom prst="rect">
            <a:avLst/>
          </a:prstGeom>
          <a:noFill/>
        </p:spPr>
        <p:txBody>
          <a:bodyPr wrap="none" rtlCol="0">
            <a:spAutoFit/>
          </a:bodyPr>
          <a:lstStyle/>
          <a:p>
            <a:r>
              <a:rPr lang="en-US" dirty="0">
                <a:hlinkClick r:id="rId2"/>
              </a:rPr>
              <a:t>www.brighton-hove.gov.uk/smile-project</a:t>
            </a:r>
            <a:endParaRPr lang="en-US" dirty="0"/>
          </a:p>
          <a:p>
            <a:endParaRPr lang="en-US" dirty="0"/>
          </a:p>
        </p:txBody>
      </p:sp>
      <p:pic>
        <p:nvPicPr>
          <p:cNvPr id="4" name="Picture 3">
            <a:extLst>
              <a:ext uri="{FF2B5EF4-FFF2-40B4-BE49-F238E27FC236}">
                <a16:creationId xmlns:a16="http://schemas.microsoft.com/office/drawing/2014/main" id="{2AEE1D34-B4E7-479C-91F6-9E8CC5A49CBA}"/>
              </a:ext>
            </a:extLst>
          </p:cNvPr>
          <p:cNvPicPr>
            <a:picLocks noChangeAspect="1"/>
          </p:cNvPicPr>
          <p:nvPr/>
        </p:nvPicPr>
        <p:blipFill>
          <a:blip r:embed="rId3"/>
          <a:stretch>
            <a:fillRect/>
          </a:stretch>
        </p:blipFill>
        <p:spPr>
          <a:xfrm>
            <a:off x="1546921" y="2706037"/>
            <a:ext cx="1909481" cy="2554135"/>
          </a:xfrm>
          <a:prstGeom prst="rect">
            <a:avLst/>
          </a:prstGeom>
        </p:spPr>
      </p:pic>
      <p:pic>
        <p:nvPicPr>
          <p:cNvPr id="5" name="Picture 4">
            <a:extLst>
              <a:ext uri="{FF2B5EF4-FFF2-40B4-BE49-F238E27FC236}">
                <a16:creationId xmlns:a16="http://schemas.microsoft.com/office/drawing/2014/main" id="{892F2483-765A-4B94-A707-42AAC1D4BFFB}"/>
              </a:ext>
            </a:extLst>
          </p:cNvPr>
          <p:cNvPicPr>
            <a:picLocks noChangeAspect="1"/>
          </p:cNvPicPr>
          <p:nvPr/>
        </p:nvPicPr>
        <p:blipFill>
          <a:blip r:embed="rId4"/>
          <a:stretch>
            <a:fillRect/>
          </a:stretch>
        </p:blipFill>
        <p:spPr>
          <a:xfrm>
            <a:off x="3548811" y="2706037"/>
            <a:ext cx="1445219" cy="2565478"/>
          </a:xfrm>
          <a:prstGeom prst="rect">
            <a:avLst/>
          </a:prstGeom>
        </p:spPr>
      </p:pic>
      <p:pic>
        <p:nvPicPr>
          <p:cNvPr id="7" name="Picture 6">
            <a:extLst>
              <a:ext uri="{FF2B5EF4-FFF2-40B4-BE49-F238E27FC236}">
                <a16:creationId xmlns:a16="http://schemas.microsoft.com/office/drawing/2014/main" id="{E36F2F64-2208-4C28-B49A-C97657D2437D}"/>
              </a:ext>
            </a:extLst>
          </p:cNvPr>
          <p:cNvPicPr>
            <a:picLocks noChangeAspect="1"/>
          </p:cNvPicPr>
          <p:nvPr/>
        </p:nvPicPr>
        <p:blipFill>
          <a:blip r:embed="rId5"/>
          <a:stretch>
            <a:fillRect/>
          </a:stretch>
        </p:blipFill>
        <p:spPr>
          <a:xfrm>
            <a:off x="4887764" y="2452377"/>
            <a:ext cx="1826749" cy="2856188"/>
          </a:xfrm>
          <a:prstGeom prst="rect">
            <a:avLst/>
          </a:prstGeom>
        </p:spPr>
      </p:pic>
      <p:pic>
        <p:nvPicPr>
          <p:cNvPr id="13" name="Picture 12">
            <a:extLst>
              <a:ext uri="{FF2B5EF4-FFF2-40B4-BE49-F238E27FC236}">
                <a16:creationId xmlns:a16="http://schemas.microsoft.com/office/drawing/2014/main" id="{8E3C4737-F2E1-48C5-B955-18E8DCA30CB0}"/>
              </a:ext>
            </a:extLst>
          </p:cNvPr>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29080" t="16205" r="32310" b="13204"/>
          <a:stretch/>
        </p:blipFill>
        <p:spPr bwMode="auto">
          <a:xfrm>
            <a:off x="6714512" y="2829143"/>
            <a:ext cx="2054517" cy="2578099"/>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CEF01F33-C6A0-4168-8BC5-44B9F502370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539" y="2633366"/>
            <a:ext cx="1174382" cy="2517492"/>
          </a:xfrm>
          <a:prstGeom prst="rect">
            <a:avLst/>
          </a:prstGeom>
          <a:noFill/>
          <a:ln>
            <a:noFill/>
          </a:ln>
        </p:spPr>
      </p:pic>
      <p:pic>
        <p:nvPicPr>
          <p:cNvPr id="19" name="Picture 18">
            <a:extLst>
              <a:ext uri="{FF2B5EF4-FFF2-40B4-BE49-F238E27FC236}">
                <a16:creationId xmlns:a16="http://schemas.microsoft.com/office/drawing/2014/main" id="{96FAE806-CD8E-4FC1-95B3-4EE98617BE38}"/>
              </a:ext>
            </a:extLst>
          </p:cNvPr>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9330795" y="2381388"/>
            <a:ext cx="2708804" cy="46186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868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p:spPr>
        <p:txBody>
          <a:bodyPr>
            <a:normAutofit/>
          </a:bodyPr>
          <a:lstStyle/>
          <a:p>
            <a:r>
              <a:rPr lang="en-US" sz="8000" b="1" dirty="0"/>
              <a:t>Lesson 3</a:t>
            </a:r>
          </a:p>
        </p:txBody>
      </p:sp>
      <p:sp>
        <p:nvSpPr>
          <p:cNvPr id="3" name="Content Placeholder 2"/>
          <p:cNvSpPr>
            <a:spLocks noGrp="1"/>
          </p:cNvSpPr>
          <p:nvPr>
            <p:ph idx="1"/>
          </p:nvPr>
        </p:nvSpPr>
        <p:spPr>
          <a:xfrm>
            <a:off x="318247" y="2089339"/>
            <a:ext cx="11873753" cy="4911351"/>
          </a:xfrm>
        </p:spPr>
        <p:txBody>
          <a:bodyPr>
            <a:noAutofit/>
          </a:bodyPr>
          <a:lstStyle/>
          <a:p>
            <a:pPr marL="0" indent="0">
              <a:buNone/>
            </a:pPr>
            <a:r>
              <a:rPr lang="en-US" sz="4000" dirty="0"/>
              <a:t>We are learning: </a:t>
            </a:r>
          </a:p>
          <a:p>
            <a:pPr marL="0" indent="0">
              <a:buNone/>
            </a:pPr>
            <a:endParaRPr lang="en-US" sz="4000" dirty="0"/>
          </a:p>
          <a:p>
            <a:r>
              <a:rPr lang="en-US" sz="4000" dirty="0"/>
              <a:t>that imagining helps us to find new ways to play and learn.</a:t>
            </a:r>
          </a:p>
          <a:p>
            <a:r>
              <a:rPr lang="en-US" sz="4000" dirty="0"/>
              <a:t>that imagining helps our ideas to grow.</a:t>
            </a:r>
          </a:p>
          <a:p>
            <a:pPr marL="0" indent="0">
              <a:buNone/>
            </a:pPr>
            <a:endParaRPr lang="en-US" sz="4000" dirty="0"/>
          </a:p>
        </p:txBody>
      </p:sp>
      <p:pic>
        <p:nvPicPr>
          <p:cNvPr id="7" name="Picture 6">
            <a:extLst>
              <a:ext uri="{FF2B5EF4-FFF2-40B4-BE49-F238E27FC236}">
                <a16:creationId xmlns:a16="http://schemas.microsoft.com/office/drawing/2014/main" id="{4EF9430C-812D-484D-845C-E975C5BBF1A8}"/>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8614809" y="28153"/>
            <a:ext cx="1852664" cy="3400847"/>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C2F8799-31CE-46DD-8DAC-833F991A68F3}"/>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6646445" y="408643"/>
            <a:ext cx="1608822" cy="28601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032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51342"/>
            <a:ext cx="10058400" cy="1067859"/>
          </a:xfrm>
          <a:prstGeom prst="rect">
            <a:avLst/>
          </a:prstGeom>
        </p:spPr>
      </p:pic>
      <p:pic>
        <p:nvPicPr>
          <p:cNvPr id="2" name="Content Placeholder 1"/>
          <p:cNvPicPr>
            <a:picLocks noGrp="1" noChangeAspect="1"/>
          </p:cNvPicPr>
          <p:nvPr>
            <p:ph sz="half" idx="1"/>
          </p:nvPr>
        </p:nvPicPr>
        <p:blipFill>
          <a:blip r:embed="rId3"/>
          <a:stretch>
            <a:fillRect/>
          </a:stretch>
        </p:blipFill>
        <p:spPr>
          <a:xfrm>
            <a:off x="674806" y="2009961"/>
            <a:ext cx="4014536" cy="3967757"/>
          </a:xfrm>
          <a:prstGeom prst="rect">
            <a:avLst/>
          </a:prstGeom>
        </p:spPr>
      </p:pic>
      <p:sp>
        <p:nvSpPr>
          <p:cNvPr id="5" name="Content Placeholder 4"/>
          <p:cNvSpPr>
            <a:spLocks noGrp="1"/>
          </p:cNvSpPr>
          <p:nvPr>
            <p:ph sz="half" idx="2"/>
          </p:nvPr>
        </p:nvSpPr>
        <p:spPr>
          <a:xfrm>
            <a:off x="0" y="1219201"/>
            <a:ext cx="12192000" cy="636895"/>
          </a:xfrm>
        </p:spPr>
        <p:txBody>
          <a:bodyPr>
            <a:normAutofit/>
          </a:bodyPr>
          <a:lstStyle/>
          <a:p>
            <a:pPr marL="0" indent="0">
              <a:buNone/>
            </a:pPr>
            <a:r>
              <a:rPr lang="en-GB" sz="3500" b="1" dirty="0"/>
              <a:t>How can we make sure we feel safe and valued in these lessons?</a:t>
            </a:r>
          </a:p>
        </p:txBody>
      </p:sp>
      <p:sp>
        <p:nvSpPr>
          <p:cNvPr id="3" name="TextBox 2"/>
          <p:cNvSpPr txBox="1"/>
          <p:nvPr/>
        </p:nvSpPr>
        <p:spPr>
          <a:xfrm>
            <a:off x="5240741" y="2009961"/>
            <a:ext cx="623702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Join in</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Listen carefully to others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have different ideas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take part in different ways</a:t>
            </a:r>
          </a:p>
        </p:txBody>
      </p:sp>
    </p:spTree>
    <p:extLst>
      <p:ext uri="{BB962C8B-B14F-4D97-AF65-F5344CB8AC3E}">
        <p14:creationId xmlns:p14="http://schemas.microsoft.com/office/powerpoint/2010/main" val="382656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96901"/>
            <a:ext cx="10515600" cy="793115"/>
          </a:xfrm>
        </p:spPr>
        <p:txBody>
          <a:bodyPr/>
          <a:lstStyle/>
          <a:p>
            <a:r>
              <a:rPr lang="en-US" b="1" dirty="0"/>
              <a:t>Read ‘The Smile Book’.</a:t>
            </a:r>
          </a:p>
        </p:txBody>
      </p:sp>
      <p:sp>
        <p:nvSpPr>
          <p:cNvPr id="3" name="Content Placeholder 2"/>
          <p:cNvSpPr>
            <a:spLocks noGrp="1"/>
          </p:cNvSpPr>
          <p:nvPr>
            <p:ph idx="1"/>
          </p:nvPr>
        </p:nvSpPr>
        <p:spPr>
          <a:xfrm>
            <a:off x="155448" y="890016"/>
            <a:ext cx="11902440" cy="1831975"/>
          </a:xfrm>
        </p:spPr>
        <p:txBody>
          <a:bodyPr>
            <a:normAutofit lnSpcReduction="10000"/>
          </a:bodyPr>
          <a:lstStyle/>
          <a:p>
            <a:r>
              <a:rPr lang="en-US" dirty="0"/>
              <a:t>Ravi and friends are teaching us that sometimes we feel happy and sometimes we feel sad and that’s ok.  </a:t>
            </a:r>
          </a:p>
          <a:p>
            <a:r>
              <a:rPr lang="en-US" dirty="0"/>
              <a:t>If we notice and practise these things we can learn to look after our minds</a:t>
            </a:r>
            <a:r>
              <a:rPr lang="en-GB" dirty="0"/>
              <a:t>.</a:t>
            </a:r>
          </a:p>
          <a:p>
            <a:r>
              <a:rPr lang="en-US" dirty="0"/>
              <a:t>Say and sign each one to help you to remember them.</a:t>
            </a:r>
          </a:p>
        </p:txBody>
      </p:sp>
      <p:sp>
        <p:nvSpPr>
          <p:cNvPr id="18" name="Rectangle 17">
            <a:extLst>
              <a:ext uri="{FF2B5EF4-FFF2-40B4-BE49-F238E27FC236}">
                <a16:creationId xmlns:a16="http://schemas.microsoft.com/office/drawing/2014/main" id="{CD6F7205-8ACC-451D-8224-251E25F1D96F}"/>
              </a:ext>
            </a:extLst>
          </p:cNvPr>
          <p:cNvSpPr/>
          <p:nvPr/>
        </p:nvSpPr>
        <p:spPr>
          <a:xfrm>
            <a:off x="4515991" y="2578658"/>
            <a:ext cx="7541897" cy="4247317"/>
          </a:xfrm>
          <a:prstGeom prst="rect">
            <a:avLst/>
          </a:prstGeom>
        </p:spPr>
        <p:txBody>
          <a:bodyPr wrap="square">
            <a:spAutoFit/>
          </a:bodyPr>
          <a:lstStyle/>
          <a:p>
            <a:r>
              <a:rPr lang="en-US" sz="5400" b="1" dirty="0">
                <a:solidFill>
                  <a:srgbClr val="002060"/>
                </a:solidFill>
              </a:rPr>
              <a:t>S</a:t>
            </a:r>
            <a:r>
              <a:rPr lang="en-US" sz="5400" b="1" dirty="0">
                <a:solidFill>
                  <a:srgbClr val="7030A0"/>
                </a:solidFill>
              </a:rPr>
              <a:t> 	is for Speak and Sign</a:t>
            </a:r>
          </a:p>
          <a:p>
            <a:r>
              <a:rPr lang="en-US" sz="5400" b="1" dirty="0">
                <a:solidFill>
                  <a:srgbClr val="002060"/>
                </a:solidFill>
              </a:rPr>
              <a:t>M</a:t>
            </a:r>
            <a:r>
              <a:rPr lang="en-US" sz="5400" b="1" dirty="0">
                <a:solidFill>
                  <a:srgbClr val="7030A0"/>
                </a:solidFill>
              </a:rPr>
              <a:t> 	is for Moving</a:t>
            </a:r>
          </a:p>
          <a:p>
            <a:r>
              <a:rPr lang="en-US" sz="5400" b="1" dirty="0">
                <a:solidFill>
                  <a:srgbClr val="002060"/>
                </a:solidFill>
              </a:rPr>
              <a:t>I</a:t>
            </a:r>
            <a:r>
              <a:rPr lang="en-US" sz="5400" b="1" dirty="0">
                <a:solidFill>
                  <a:srgbClr val="7030A0"/>
                </a:solidFill>
              </a:rPr>
              <a:t> 	is Imagining</a:t>
            </a:r>
          </a:p>
          <a:p>
            <a:r>
              <a:rPr lang="en-US" sz="5400" b="1" dirty="0">
                <a:solidFill>
                  <a:srgbClr val="002060"/>
                </a:solidFill>
              </a:rPr>
              <a:t>L</a:t>
            </a:r>
            <a:r>
              <a:rPr lang="en-US" sz="5400" b="1" dirty="0">
                <a:solidFill>
                  <a:srgbClr val="7030A0"/>
                </a:solidFill>
              </a:rPr>
              <a:t> 	is for Learning</a:t>
            </a:r>
          </a:p>
          <a:p>
            <a:r>
              <a:rPr lang="en-US" sz="5400" b="1" dirty="0">
                <a:solidFill>
                  <a:srgbClr val="002060"/>
                </a:solidFill>
              </a:rPr>
              <a:t>E</a:t>
            </a:r>
            <a:r>
              <a:rPr lang="en-US" sz="5400" b="1" dirty="0">
                <a:solidFill>
                  <a:srgbClr val="7030A0"/>
                </a:solidFill>
              </a:rPr>
              <a:t> 	is Enjoying</a:t>
            </a:r>
            <a:endParaRPr lang="en-GB" sz="5400" b="1" dirty="0">
              <a:solidFill>
                <a:srgbClr val="7030A0"/>
              </a:solidFill>
            </a:endParaRPr>
          </a:p>
        </p:txBody>
      </p:sp>
      <p:pic>
        <p:nvPicPr>
          <p:cNvPr id="19" name="Picture 18">
            <a:extLst>
              <a:ext uri="{FF2B5EF4-FFF2-40B4-BE49-F238E27FC236}">
                <a16:creationId xmlns:a16="http://schemas.microsoft.com/office/drawing/2014/main" id="{60612031-8E34-400F-8153-C5648DEA5D60}"/>
              </a:ext>
            </a:extLst>
          </p:cNvPr>
          <p:cNvPicPr>
            <a:picLocks noChangeAspect="1"/>
          </p:cNvPicPr>
          <p:nvPr/>
        </p:nvPicPr>
        <p:blipFill>
          <a:blip r:embed="rId2"/>
          <a:stretch>
            <a:fillRect/>
          </a:stretch>
        </p:blipFill>
        <p:spPr>
          <a:xfrm>
            <a:off x="413433" y="2770381"/>
            <a:ext cx="2679177" cy="3785012"/>
          </a:xfrm>
          <a:prstGeom prst="rect">
            <a:avLst/>
          </a:prstGeom>
        </p:spPr>
      </p:pic>
      <p:pic>
        <p:nvPicPr>
          <p:cNvPr id="20" name="Picture 19">
            <a:extLst>
              <a:ext uri="{FF2B5EF4-FFF2-40B4-BE49-F238E27FC236}">
                <a16:creationId xmlns:a16="http://schemas.microsoft.com/office/drawing/2014/main" id="{3101C1A3-6F66-4046-A3D5-521605C230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153" y="2678656"/>
            <a:ext cx="390195" cy="836450"/>
          </a:xfrm>
          <a:prstGeom prst="rect">
            <a:avLst/>
          </a:prstGeom>
          <a:noFill/>
          <a:ln>
            <a:noFill/>
          </a:ln>
        </p:spPr>
      </p:pic>
      <p:pic>
        <p:nvPicPr>
          <p:cNvPr id="21" name="Picture 20">
            <a:extLst>
              <a:ext uri="{FF2B5EF4-FFF2-40B4-BE49-F238E27FC236}">
                <a16:creationId xmlns:a16="http://schemas.microsoft.com/office/drawing/2014/main" id="{542AA738-6424-48D6-B919-749E2C66FC70}"/>
              </a:ext>
            </a:extLst>
          </p:cNvPr>
          <p:cNvPicPr/>
          <p:nvPr/>
        </p:nvPicPr>
        <p:blipFill rotWithShape="1">
          <a:blip r:embed="rId4" cstate="print">
            <a:extLst>
              <a:ext uri="{28A0092B-C50C-407E-A947-70E740481C1C}">
                <a14:useLocalDpi xmlns:a14="http://schemas.microsoft.com/office/drawing/2010/main" val="0"/>
              </a:ext>
            </a:extLst>
          </a:blip>
          <a:srcRect l="29549" t="15783" r="35268" b="18440"/>
          <a:stretch/>
        </p:blipFill>
        <p:spPr bwMode="auto">
          <a:xfrm>
            <a:off x="3729048" y="3552670"/>
            <a:ext cx="547721" cy="730295"/>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A36D19F0-812B-4DAB-8F05-326458DC814D}"/>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3791999" y="4429684"/>
            <a:ext cx="421816" cy="749895"/>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2739C049-A406-4F18-B874-CA04A9CFF635}"/>
              </a:ext>
            </a:extLst>
          </p:cNvPr>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3698228" y="5113644"/>
            <a:ext cx="578541" cy="902724"/>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E95340C2-0C43-4509-A7A5-9F20D832DC19}"/>
              </a:ext>
            </a:extLst>
          </p:cNvPr>
          <p:cNvPicPr>
            <a:picLocks noChangeAspect="1"/>
          </p:cNvPicPr>
          <p:nvPr/>
        </p:nvPicPr>
        <p:blipFill>
          <a:blip r:embed="rId9"/>
          <a:stretch>
            <a:fillRect/>
          </a:stretch>
        </p:blipFill>
        <p:spPr>
          <a:xfrm>
            <a:off x="3779015" y="6006410"/>
            <a:ext cx="578540" cy="752638"/>
          </a:xfrm>
          <a:prstGeom prst="rect">
            <a:avLst/>
          </a:prstGeom>
        </p:spPr>
      </p:pic>
    </p:spTree>
    <p:extLst>
      <p:ext uri="{BB962C8B-B14F-4D97-AF65-F5344CB8AC3E}">
        <p14:creationId xmlns:p14="http://schemas.microsoft.com/office/powerpoint/2010/main" val="1728667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How does </a:t>
            </a:r>
            <a:r>
              <a:rPr lang="en-US" sz="5400" dirty="0" err="1"/>
              <a:t>Immy</a:t>
            </a:r>
            <a:r>
              <a:rPr lang="en-US" sz="5400" dirty="0"/>
              <a:t> take care of her mind?</a:t>
            </a:r>
          </a:p>
        </p:txBody>
      </p:sp>
      <p:pic>
        <p:nvPicPr>
          <p:cNvPr id="7" name="Picture 6">
            <a:extLst>
              <a:ext uri="{FF2B5EF4-FFF2-40B4-BE49-F238E27FC236}">
                <a16:creationId xmlns:a16="http://schemas.microsoft.com/office/drawing/2014/main" id="{DB3B31EE-7A5B-4148-B2CA-B1EF2F0A4B35}"/>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4986086" y="3082311"/>
            <a:ext cx="1751598" cy="3113952"/>
          </a:xfrm>
          <a:prstGeom prst="rect">
            <a:avLst/>
          </a:prstGeom>
          <a:noFill/>
          <a:ln>
            <a:noFill/>
          </a:ln>
          <a:extLst>
            <a:ext uri="{53640926-AAD7-44D8-BBD7-CCE9431645EC}">
              <a14:shadowObscured xmlns:a14="http://schemas.microsoft.com/office/drawing/2010/main"/>
            </a:ext>
          </a:extLst>
        </p:spPr>
      </p:pic>
      <p:sp>
        <p:nvSpPr>
          <p:cNvPr id="6" name="Rounded Rectangular Callout 5"/>
          <p:cNvSpPr/>
          <p:nvPr/>
        </p:nvSpPr>
        <p:spPr>
          <a:xfrm>
            <a:off x="7456170" y="3023616"/>
            <a:ext cx="4065270" cy="2609088"/>
          </a:xfrm>
          <a:prstGeom prst="wedgeRoundRectCallout">
            <a:avLst>
              <a:gd name="adj1" fmla="val -74088"/>
              <a:gd name="adj2" fmla="val -1255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Imagining</a:t>
            </a:r>
            <a:r>
              <a:rPr lang="en-US" sz="4400" dirty="0">
                <a:solidFill>
                  <a:schemeClr val="tx1"/>
                </a:solidFill>
              </a:rPr>
              <a:t> helps our ideas to grow.</a:t>
            </a:r>
          </a:p>
        </p:txBody>
      </p:sp>
      <p:sp>
        <p:nvSpPr>
          <p:cNvPr id="5" name="Rounded Rectangular Callout 4"/>
          <p:cNvSpPr/>
          <p:nvPr/>
        </p:nvSpPr>
        <p:spPr>
          <a:xfrm>
            <a:off x="440436" y="3023616"/>
            <a:ext cx="4070604" cy="2609088"/>
          </a:xfrm>
          <a:prstGeom prst="wedgeRoundRectCallout">
            <a:avLst>
              <a:gd name="adj1" fmla="val 70017"/>
              <a:gd name="adj2" fmla="val -1114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Imagining</a:t>
            </a:r>
            <a:r>
              <a:rPr lang="en-US" sz="4400" dirty="0">
                <a:solidFill>
                  <a:schemeClr val="tx1"/>
                </a:solidFill>
              </a:rPr>
              <a:t> helps us to find new ways to play and learn .</a:t>
            </a:r>
          </a:p>
        </p:txBody>
      </p:sp>
    </p:spTree>
    <p:extLst>
      <p:ext uri="{BB962C8B-B14F-4D97-AF65-F5344CB8AC3E}">
        <p14:creationId xmlns:p14="http://schemas.microsoft.com/office/powerpoint/2010/main" val="152549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4" y="0"/>
            <a:ext cx="10515600" cy="2316480"/>
          </a:xfrm>
        </p:spPr>
        <p:txBody>
          <a:bodyPr>
            <a:normAutofit/>
          </a:bodyPr>
          <a:lstStyle/>
          <a:p>
            <a:pPr algn="ctr"/>
            <a:r>
              <a:rPr lang="en-US" sz="7200" b="1" dirty="0"/>
              <a:t>Imagine if</a:t>
            </a:r>
            <a:r>
              <a:rPr lang="mr-IN" sz="7200" b="1" dirty="0"/>
              <a:t>…</a:t>
            </a:r>
            <a:r>
              <a:rPr lang="en-GB" sz="7200" b="1" dirty="0"/>
              <a:t>?</a:t>
            </a:r>
            <a:br>
              <a:rPr lang="en-GB" sz="7200" b="1" dirty="0"/>
            </a:br>
            <a:r>
              <a:rPr lang="en-GB" b="1" dirty="0"/>
              <a:t>Can you ask and answer a ‘What if</a:t>
            </a:r>
            <a:r>
              <a:rPr lang="mr-IN" b="1" dirty="0"/>
              <a:t>…</a:t>
            </a:r>
            <a:r>
              <a:rPr lang="en-GB" b="1" dirty="0"/>
              <a:t>?’ question about each of these pictures?</a:t>
            </a:r>
            <a:endParaRPr lang="en-US" b="1" dirty="0"/>
          </a:p>
        </p:txBody>
      </p:sp>
      <p:sp>
        <p:nvSpPr>
          <p:cNvPr id="4" name="TextBox 3"/>
          <p:cNvSpPr txBox="1"/>
          <p:nvPr/>
        </p:nvSpPr>
        <p:spPr>
          <a:xfrm>
            <a:off x="4106865" y="5900928"/>
            <a:ext cx="4120936" cy="769441"/>
          </a:xfrm>
          <a:prstGeom prst="rect">
            <a:avLst/>
          </a:prstGeom>
          <a:noFill/>
        </p:spPr>
        <p:txBody>
          <a:bodyPr wrap="none" rtlCol="0">
            <a:spAutoFit/>
          </a:bodyPr>
          <a:lstStyle/>
          <a:p>
            <a:r>
              <a:rPr lang="en-US" sz="4400" dirty="0"/>
              <a:t>Share your ideas.</a:t>
            </a:r>
          </a:p>
        </p:txBody>
      </p:sp>
      <p:pic>
        <p:nvPicPr>
          <p:cNvPr id="1026" name="Picture 2" descr="Rock Star, Singer, Singing">
            <a:extLst>
              <a:ext uri="{FF2B5EF4-FFF2-40B4-BE49-F238E27FC236}">
                <a16:creationId xmlns:a16="http://schemas.microsoft.com/office/drawing/2014/main" id="{2FCD2F6D-C3F6-4969-BAB9-8C25A49AF9A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4895" r="35609"/>
          <a:stretch/>
        </p:blipFill>
        <p:spPr bwMode="auto">
          <a:xfrm>
            <a:off x="4894130" y="2229629"/>
            <a:ext cx="3213818" cy="24322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5248262-1E54-4312-9E8E-F2019F120074}"/>
              </a:ext>
            </a:extLst>
          </p:cNvPr>
          <p:cNvPicPr>
            <a:picLocks noChangeAspect="1"/>
          </p:cNvPicPr>
          <p:nvPr/>
        </p:nvPicPr>
        <p:blipFill>
          <a:blip r:embed="rId4"/>
          <a:stretch>
            <a:fillRect/>
          </a:stretch>
        </p:blipFill>
        <p:spPr>
          <a:xfrm>
            <a:off x="1271443" y="4744634"/>
            <a:ext cx="2480818" cy="1771459"/>
          </a:xfrm>
          <a:prstGeom prst="rect">
            <a:avLst/>
          </a:prstGeom>
        </p:spPr>
      </p:pic>
      <p:pic>
        <p:nvPicPr>
          <p:cNvPr id="7" name="Picture 2" descr="Object, Tourism, Poland, House, Upside Down">
            <a:extLst>
              <a:ext uri="{FF2B5EF4-FFF2-40B4-BE49-F238E27FC236}">
                <a16:creationId xmlns:a16="http://schemas.microsoft.com/office/drawing/2014/main" id="{A453CD43-A331-4945-B2AE-E80917780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837" y="2204212"/>
            <a:ext cx="2734818" cy="1823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069BDFD-1B54-4A24-AE88-17170E0CEF20}"/>
              </a:ext>
            </a:extLst>
          </p:cNvPr>
          <p:cNvPicPr>
            <a:picLocks noChangeAspect="1"/>
          </p:cNvPicPr>
          <p:nvPr/>
        </p:nvPicPr>
        <p:blipFill rotWithShape="1">
          <a:blip r:embed="rId6"/>
          <a:srcRect l="27738" t="6553" r="19115" b="21379"/>
          <a:stretch/>
        </p:blipFill>
        <p:spPr>
          <a:xfrm>
            <a:off x="8582405" y="4430045"/>
            <a:ext cx="2734819" cy="2086048"/>
          </a:xfrm>
          <a:prstGeom prst="rect">
            <a:avLst/>
          </a:prstGeom>
        </p:spPr>
      </p:pic>
      <p:pic>
        <p:nvPicPr>
          <p:cNvPr id="3" name="Picture 2">
            <a:extLst>
              <a:ext uri="{FF2B5EF4-FFF2-40B4-BE49-F238E27FC236}">
                <a16:creationId xmlns:a16="http://schemas.microsoft.com/office/drawing/2014/main" id="{84BD6643-2624-4EEB-867A-C33382B858E2}"/>
              </a:ext>
            </a:extLst>
          </p:cNvPr>
          <p:cNvPicPr>
            <a:picLocks noChangeAspect="1"/>
          </p:cNvPicPr>
          <p:nvPr/>
        </p:nvPicPr>
        <p:blipFill>
          <a:blip r:embed="rId7"/>
          <a:stretch>
            <a:fillRect/>
          </a:stretch>
        </p:blipFill>
        <p:spPr>
          <a:xfrm>
            <a:off x="1103428" y="2406027"/>
            <a:ext cx="3126874" cy="1890075"/>
          </a:xfrm>
          <a:prstGeom prst="rect">
            <a:avLst/>
          </a:prstGeom>
        </p:spPr>
      </p:pic>
    </p:spTree>
    <p:extLst>
      <p:ext uri="{BB962C8B-B14F-4D97-AF65-F5344CB8AC3E}">
        <p14:creationId xmlns:p14="http://schemas.microsoft.com/office/powerpoint/2010/main" val="541599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4876800" y="365125"/>
            <a:ext cx="6681216" cy="6230747"/>
          </a:xfrm>
          <a:prstGeom prst="wedgeRoundRectCallout">
            <a:avLst>
              <a:gd name="adj1" fmla="val -82079"/>
              <a:gd name="adj2" fmla="val -134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Find a fun way to </a:t>
            </a:r>
            <a:r>
              <a:rPr lang="en-US" sz="4400" b="1" dirty="0">
                <a:solidFill>
                  <a:schemeClr val="tx1"/>
                </a:solidFill>
              </a:rPr>
              <a:t>imagine</a:t>
            </a:r>
            <a:r>
              <a:rPr lang="en-US" sz="4400" dirty="0">
                <a:solidFill>
                  <a:schemeClr val="tx1"/>
                </a:solidFill>
              </a:rPr>
              <a:t> on your way home.  You could play cloud spotting with your grown-ups.  Notice the shapes the clouds are making.  What do they remind you of?  What could they be?</a:t>
            </a:r>
          </a:p>
        </p:txBody>
      </p:sp>
      <p:pic>
        <p:nvPicPr>
          <p:cNvPr id="4" name="Picture 3">
            <a:extLst>
              <a:ext uri="{FF2B5EF4-FFF2-40B4-BE49-F238E27FC236}">
                <a16:creationId xmlns:a16="http://schemas.microsoft.com/office/drawing/2014/main" id="{649CB36A-63E1-4A08-BBEC-FCE010049157}"/>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365960" y="1330379"/>
            <a:ext cx="2665998" cy="47395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4531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p:spPr>
        <p:txBody>
          <a:bodyPr>
            <a:normAutofit/>
          </a:bodyPr>
          <a:lstStyle/>
          <a:p>
            <a:r>
              <a:rPr lang="en-US" sz="8000" b="1" dirty="0"/>
              <a:t>Lesson 4</a:t>
            </a:r>
          </a:p>
        </p:txBody>
      </p:sp>
      <p:sp>
        <p:nvSpPr>
          <p:cNvPr id="3" name="Content Placeholder 2"/>
          <p:cNvSpPr>
            <a:spLocks noGrp="1"/>
          </p:cNvSpPr>
          <p:nvPr>
            <p:ph idx="1"/>
          </p:nvPr>
        </p:nvSpPr>
        <p:spPr>
          <a:xfrm>
            <a:off x="318247" y="2089339"/>
            <a:ext cx="11873753" cy="4911351"/>
          </a:xfrm>
        </p:spPr>
        <p:txBody>
          <a:bodyPr>
            <a:noAutofit/>
          </a:bodyPr>
          <a:lstStyle/>
          <a:p>
            <a:pPr marL="0" indent="0">
              <a:buNone/>
            </a:pPr>
            <a:r>
              <a:rPr lang="en-US" sz="4000" dirty="0"/>
              <a:t>We are learning: </a:t>
            </a:r>
          </a:p>
          <a:p>
            <a:pPr marL="0" indent="0">
              <a:buNone/>
            </a:pPr>
            <a:endParaRPr lang="en-US" sz="4000" dirty="0"/>
          </a:p>
          <a:p>
            <a:r>
              <a:rPr lang="en-US" sz="4000" dirty="0"/>
              <a:t>that learning new skills helps us feel good about ourselves.</a:t>
            </a:r>
          </a:p>
          <a:p>
            <a:r>
              <a:rPr lang="en-US" sz="4000" dirty="0"/>
              <a:t>that learning gives us new skills to enjoy.</a:t>
            </a:r>
          </a:p>
          <a:p>
            <a:r>
              <a:rPr lang="en-US" sz="4000" dirty="0"/>
              <a:t>that we never stop learning.</a:t>
            </a:r>
          </a:p>
          <a:p>
            <a:endParaRPr lang="en-US" sz="4000" dirty="0"/>
          </a:p>
        </p:txBody>
      </p:sp>
      <p:pic>
        <p:nvPicPr>
          <p:cNvPr id="8" name="Picture 7">
            <a:extLst>
              <a:ext uri="{FF2B5EF4-FFF2-40B4-BE49-F238E27FC236}">
                <a16:creationId xmlns:a16="http://schemas.microsoft.com/office/drawing/2014/main" id="{524D210E-7F4B-4345-8CB9-0D06308D83D7}"/>
              </a:ext>
            </a:extLst>
          </p:cNvPr>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6026442" y="138654"/>
            <a:ext cx="1859252" cy="2901074"/>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1847B42-19CA-4C59-8919-E87EEAB07C5D}"/>
              </a:ext>
            </a:extLst>
          </p:cNvPr>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8199146" y="0"/>
            <a:ext cx="1732921" cy="31810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308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51342"/>
            <a:ext cx="10058400" cy="1067859"/>
          </a:xfrm>
          <a:prstGeom prst="rect">
            <a:avLst/>
          </a:prstGeom>
        </p:spPr>
      </p:pic>
      <p:pic>
        <p:nvPicPr>
          <p:cNvPr id="2" name="Content Placeholder 1"/>
          <p:cNvPicPr>
            <a:picLocks noGrp="1" noChangeAspect="1"/>
          </p:cNvPicPr>
          <p:nvPr>
            <p:ph sz="half" idx="1"/>
          </p:nvPr>
        </p:nvPicPr>
        <p:blipFill>
          <a:blip r:embed="rId3"/>
          <a:stretch>
            <a:fillRect/>
          </a:stretch>
        </p:blipFill>
        <p:spPr>
          <a:xfrm>
            <a:off x="674806" y="2009961"/>
            <a:ext cx="4014536" cy="3967757"/>
          </a:xfrm>
          <a:prstGeom prst="rect">
            <a:avLst/>
          </a:prstGeom>
        </p:spPr>
      </p:pic>
      <p:sp>
        <p:nvSpPr>
          <p:cNvPr id="5" name="Content Placeholder 4"/>
          <p:cNvSpPr>
            <a:spLocks noGrp="1"/>
          </p:cNvSpPr>
          <p:nvPr>
            <p:ph sz="half" idx="2"/>
          </p:nvPr>
        </p:nvSpPr>
        <p:spPr>
          <a:xfrm>
            <a:off x="0" y="1219201"/>
            <a:ext cx="12192000" cy="636895"/>
          </a:xfrm>
        </p:spPr>
        <p:txBody>
          <a:bodyPr>
            <a:normAutofit/>
          </a:bodyPr>
          <a:lstStyle/>
          <a:p>
            <a:pPr marL="0" indent="0">
              <a:buNone/>
            </a:pPr>
            <a:r>
              <a:rPr lang="en-GB" sz="3500" b="1" dirty="0"/>
              <a:t>How can we make sure we feel safe and valued in these lessons?</a:t>
            </a:r>
          </a:p>
        </p:txBody>
      </p:sp>
      <p:sp>
        <p:nvSpPr>
          <p:cNvPr id="3" name="TextBox 2"/>
          <p:cNvSpPr txBox="1"/>
          <p:nvPr/>
        </p:nvSpPr>
        <p:spPr>
          <a:xfrm>
            <a:off x="5240741" y="2009961"/>
            <a:ext cx="623702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Join in</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Listen carefully to others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have different ideas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take part in different ways</a:t>
            </a:r>
          </a:p>
        </p:txBody>
      </p:sp>
    </p:spTree>
    <p:extLst>
      <p:ext uri="{BB962C8B-B14F-4D97-AF65-F5344CB8AC3E}">
        <p14:creationId xmlns:p14="http://schemas.microsoft.com/office/powerpoint/2010/main" val="1038940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How does Leo take care of his mind?</a:t>
            </a:r>
          </a:p>
        </p:txBody>
      </p:sp>
      <p:pic>
        <p:nvPicPr>
          <p:cNvPr id="7" name="Picture 6">
            <a:extLst>
              <a:ext uri="{FF2B5EF4-FFF2-40B4-BE49-F238E27FC236}">
                <a16:creationId xmlns:a16="http://schemas.microsoft.com/office/drawing/2014/main" id="{4203409B-5142-4AD6-8FC4-7676DA8D4E60}"/>
              </a:ext>
            </a:extLst>
          </p:cNvPr>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4865394" y="2571330"/>
            <a:ext cx="2100890" cy="3278113"/>
          </a:xfrm>
          <a:prstGeom prst="rect">
            <a:avLst/>
          </a:prstGeom>
          <a:noFill/>
          <a:ln>
            <a:noFill/>
          </a:ln>
          <a:extLst>
            <a:ext uri="{53640926-AAD7-44D8-BBD7-CCE9431645EC}">
              <a14:shadowObscured xmlns:a14="http://schemas.microsoft.com/office/drawing/2010/main"/>
            </a:ext>
          </a:extLst>
        </p:spPr>
      </p:pic>
      <p:sp>
        <p:nvSpPr>
          <p:cNvPr id="6" name="Rounded Rectangular Callout 5"/>
          <p:cNvSpPr/>
          <p:nvPr/>
        </p:nvSpPr>
        <p:spPr>
          <a:xfrm>
            <a:off x="7651242" y="2913888"/>
            <a:ext cx="4065270" cy="2609088"/>
          </a:xfrm>
          <a:prstGeom prst="wedgeRoundRectCallout">
            <a:avLst>
              <a:gd name="adj1" fmla="val -76456"/>
              <a:gd name="adj2" fmla="val -120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Learning</a:t>
            </a:r>
            <a:r>
              <a:rPr lang="en-US" sz="4400" dirty="0">
                <a:solidFill>
                  <a:schemeClr val="tx1"/>
                </a:solidFill>
              </a:rPr>
              <a:t> gives us new skills to enjoy.</a:t>
            </a:r>
          </a:p>
        </p:txBody>
      </p:sp>
      <p:sp>
        <p:nvSpPr>
          <p:cNvPr id="5" name="Rounded Rectangular Callout 4"/>
          <p:cNvSpPr/>
          <p:nvPr/>
        </p:nvSpPr>
        <p:spPr>
          <a:xfrm>
            <a:off x="440436" y="3023616"/>
            <a:ext cx="4070604" cy="2609088"/>
          </a:xfrm>
          <a:prstGeom prst="wedgeRoundRectCallout">
            <a:avLst>
              <a:gd name="adj1" fmla="val 75337"/>
              <a:gd name="adj2" fmla="val -104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Learning</a:t>
            </a:r>
            <a:r>
              <a:rPr lang="en-US" sz="4400" dirty="0">
                <a:solidFill>
                  <a:schemeClr val="tx1"/>
                </a:solidFill>
              </a:rPr>
              <a:t> helps us to feel good about ourselves.</a:t>
            </a:r>
          </a:p>
        </p:txBody>
      </p:sp>
    </p:spTree>
    <p:extLst>
      <p:ext uri="{BB962C8B-B14F-4D97-AF65-F5344CB8AC3E}">
        <p14:creationId xmlns:p14="http://schemas.microsoft.com/office/powerpoint/2010/main" val="16405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0" y="365125"/>
            <a:ext cx="7010400" cy="6492875"/>
          </a:xfrm>
        </p:spPr>
        <p:txBody>
          <a:bodyPr>
            <a:noAutofit/>
          </a:bodyPr>
          <a:lstStyle/>
          <a:p>
            <a:pPr algn="ctr"/>
            <a:r>
              <a:rPr lang="en-US" sz="6600" b="1" dirty="0"/>
              <a:t>What new skills are we learning at school?</a:t>
            </a:r>
            <a:br>
              <a:rPr lang="en-US" sz="6600" b="1" dirty="0"/>
            </a:br>
            <a:br>
              <a:rPr lang="en-US" sz="6600" b="1" dirty="0"/>
            </a:br>
            <a:r>
              <a:rPr lang="en-US" sz="6600" b="1" dirty="0"/>
              <a:t>What new skills can Leo learn at home? </a:t>
            </a:r>
          </a:p>
        </p:txBody>
      </p:sp>
      <p:pic>
        <p:nvPicPr>
          <p:cNvPr id="7" name="Picture 6">
            <a:extLst>
              <a:ext uri="{FF2B5EF4-FFF2-40B4-BE49-F238E27FC236}">
                <a16:creationId xmlns:a16="http://schemas.microsoft.com/office/drawing/2014/main" id="{57405106-085D-492E-8889-8708EF7D45E3}"/>
              </a:ext>
            </a:extLst>
          </p:cNvPr>
          <p:cNvPicPr>
            <a:picLocks noChangeAspect="1"/>
          </p:cNvPicPr>
          <p:nvPr/>
        </p:nvPicPr>
        <p:blipFill>
          <a:blip r:embed="rId2"/>
          <a:stretch>
            <a:fillRect/>
          </a:stretch>
        </p:blipFill>
        <p:spPr>
          <a:xfrm>
            <a:off x="245426" y="1032641"/>
            <a:ext cx="4808596" cy="4402563"/>
          </a:xfrm>
          <a:prstGeom prst="rect">
            <a:avLst/>
          </a:prstGeom>
        </p:spPr>
      </p:pic>
    </p:spTree>
    <p:extLst>
      <p:ext uri="{BB962C8B-B14F-4D97-AF65-F5344CB8AC3E}">
        <p14:creationId xmlns:p14="http://schemas.microsoft.com/office/powerpoint/2010/main" val="142098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374711" y="438302"/>
            <a:ext cx="3029803" cy="1962708"/>
          </a:xfrm>
          <a:prstGeom prst="wedgeRoundRectCallout">
            <a:avLst>
              <a:gd name="adj1" fmla="val -57351"/>
              <a:gd name="adj2" fmla="val 110055"/>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rPr>
              <a:t>How do you take care of your </a:t>
            </a:r>
            <a:r>
              <a:rPr lang="en-GB" sz="3600" b="1" dirty="0">
                <a:solidFill>
                  <a:schemeClr val="tx1"/>
                </a:solidFill>
              </a:rPr>
              <a:t>body</a:t>
            </a:r>
            <a:r>
              <a:rPr lang="en-GB" sz="3600" dirty="0">
                <a:solidFill>
                  <a:schemeClr val="tx1"/>
                </a:solidFill>
              </a:rPr>
              <a:t>?</a:t>
            </a:r>
            <a:endParaRPr lang="en-GB" sz="3600" dirty="0"/>
          </a:p>
        </p:txBody>
      </p:sp>
      <p:pic>
        <p:nvPicPr>
          <p:cNvPr id="9" name="Picture 8"/>
          <p:cNvPicPr>
            <a:picLocks noChangeAspect="1"/>
          </p:cNvPicPr>
          <p:nvPr/>
        </p:nvPicPr>
        <p:blipFill>
          <a:blip r:embed="rId2"/>
          <a:stretch>
            <a:fillRect/>
          </a:stretch>
        </p:blipFill>
        <p:spPr>
          <a:xfrm>
            <a:off x="6765260" y="968096"/>
            <a:ext cx="5054772" cy="1863798"/>
          </a:xfrm>
          <a:prstGeom prst="rect">
            <a:avLst/>
          </a:prstGeom>
        </p:spPr>
      </p:pic>
      <p:sp>
        <p:nvSpPr>
          <p:cNvPr id="5" name="Rounded Rectangular Callout 4"/>
          <p:cNvSpPr/>
          <p:nvPr/>
        </p:nvSpPr>
        <p:spPr>
          <a:xfrm>
            <a:off x="3092645" y="4088934"/>
            <a:ext cx="3507474" cy="1863798"/>
          </a:xfrm>
          <a:prstGeom prst="wedgeRoundRectCallout">
            <a:avLst>
              <a:gd name="adj1" fmla="val -84312"/>
              <a:gd name="adj2" fmla="val -4248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rPr>
              <a:t>How do you take care of your </a:t>
            </a:r>
            <a:r>
              <a:rPr lang="en-GB" sz="3600" b="1" dirty="0">
                <a:solidFill>
                  <a:schemeClr val="tx1"/>
                </a:solidFill>
              </a:rPr>
              <a:t>mind</a:t>
            </a:r>
            <a:r>
              <a:rPr lang="en-GB" sz="3600" dirty="0">
                <a:solidFill>
                  <a:schemeClr val="tx1"/>
                </a:solidFill>
              </a:rPr>
              <a:t>?</a:t>
            </a:r>
          </a:p>
        </p:txBody>
      </p:sp>
      <p:pic>
        <p:nvPicPr>
          <p:cNvPr id="8" name="Picture 7">
            <a:extLst>
              <a:ext uri="{FF2B5EF4-FFF2-40B4-BE49-F238E27FC236}">
                <a16:creationId xmlns:a16="http://schemas.microsoft.com/office/drawing/2014/main" id="{D2E5FF5D-BEA7-4B2A-8347-60B090A5418B}"/>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862" t="10127" r="6901" b="22357"/>
          <a:stretch/>
        </p:blipFill>
        <p:spPr bwMode="auto">
          <a:xfrm>
            <a:off x="6765260" y="2831894"/>
            <a:ext cx="5032977" cy="2764365"/>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1D45E34-1D6D-4E20-A255-971A5F26E078}"/>
              </a:ext>
            </a:extLst>
          </p:cNvPr>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a:off x="-790772" y="1003657"/>
            <a:ext cx="3883417" cy="61705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7374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5400" b="1" dirty="0"/>
              <a:t>Leo finds it hard to tie his shoe laces.</a:t>
            </a:r>
            <a:br>
              <a:rPr lang="en-GB" sz="5400" b="1" dirty="0"/>
            </a:br>
            <a:r>
              <a:rPr lang="en-GB" sz="5400" b="1" dirty="0"/>
              <a:t>How can we help him?</a:t>
            </a:r>
          </a:p>
        </p:txBody>
      </p:sp>
      <p:sp>
        <p:nvSpPr>
          <p:cNvPr id="3" name="Content Placeholder 2"/>
          <p:cNvSpPr>
            <a:spLocks noGrp="1"/>
          </p:cNvSpPr>
          <p:nvPr>
            <p:ph idx="1"/>
          </p:nvPr>
        </p:nvSpPr>
        <p:spPr>
          <a:xfrm>
            <a:off x="838200" y="1907628"/>
            <a:ext cx="10515600" cy="4747007"/>
          </a:xfrm>
        </p:spPr>
        <p:txBody>
          <a:bodyPr>
            <a:normAutofit/>
          </a:bodyPr>
          <a:lstStyle/>
          <a:p>
            <a:pPr marL="0" indent="0">
              <a:buNone/>
            </a:pPr>
            <a:endParaRPr lang="en-GB" sz="3600" dirty="0"/>
          </a:p>
          <a:p>
            <a:r>
              <a:rPr lang="en-GB" sz="3600" dirty="0"/>
              <a:t>One step at a time.</a:t>
            </a:r>
          </a:p>
          <a:p>
            <a:r>
              <a:rPr lang="en-GB" sz="3600" dirty="0"/>
              <a:t>Stick at it.  Try, try and try again.</a:t>
            </a:r>
          </a:p>
          <a:p>
            <a:r>
              <a:rPr lang="en-GB" sz="3600" dirty="0"/>
              <a:t>Don’t give up.</a:t>
            </a:r>
          </a:p>
          <a:p>
            <a:r>
              <a:rPr lang="en-GB" sz="3600" dirty="0"/>
              <a:t>Watch someone else.</a:t>
            </a:r>
          </a:p>
          <a:p>
            <a:r>
              <a:rPr lang="en-GB" sz="3600" dirty="0"/>
              <a:t>Ask for help.</a:t>
            </a:r>
          </a:p>
          <a:p>
            <a:r>
              <a:rPr lang="en-GB" sz="3600" dirty="0"/>
              <a:t>Remember it’s ok if you still can’t do it.</a:t>
            </a:r>
          </a:p>
        </p:txBody>
      </p:sp>
      <p:pic>
        <p:nvPicPr>
          <p:cNvPr id="5" name="Picture 4">
            <a:extLst>
              <a:ext uri="{FF2B5EF4-FFF2-40B4-BE49-F238E27FC236}">
                <a16:creationId xmlns:a16="http://schemas.microsoft.com/office/drawing/2014/main" id="{12939A2D-9820-4EE6-8A2E-C7A795CE4940}"/>
              </a:ext>
            </a:extLst>
          </p:cNvPr>
          <p:cNvPicPr/>
          <p:nvPr/>
        </p:nvPicPr>
        <p:blipFill rotWithShape="1">
          <a:blip r:embed="rId2" cstate="print">
            <a:extLst>
              <a:ext uri="{28A0092B-C50C-407E-A947-70E740481C1C}">
                <a14:useLocalDpi xmlns:a14="http://schemas.microsoft.com/office/drawing/2010/main" val="0"/>
              </a:ext>
            </a:extLst>
          </a:blip>
          <a:srcRect t="10746" r="19364"/>
          <a:stretch/>
        </p:blipFill>
        <p:spPr bwMode="auto">
          <a:xfrm>
            <a:off x="8044365" y="2658021"/>
            <a:ext cx="3685179" cy="2723705"/>
          </a:xfrm>
          <a:prstGeom prst="rect">
            <a:avLst/>
          </a:prstGeom>
          <a:noFill/>
          <a:ln>
            <a:noFill/>
          </a:ln>
        </p:spPr>
      </p:pic>
    </p:spTree>
    <p:extLst>
      <p:ext uri="{BB962C8B-B14F-4D97-AF65-F5344CB8AC3E}">
        <p14:creationId xmlns:p14="http://schemas.microsoft.com/office/powerpoint/2010/main" val="161575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192000" cy="1325563"/>
          </a:xfrm>
        </p:spPr>
        <p:txBody>
          <a:bodyPr>
            <a:noAutofit/>
          </a:bodyPr>
          <a:lstStyle/>
          <a:p>
            <a:r>
              <a:rPr lang="en-GB" sz="5400" b="1" dirty="0"/>
              <a:t>Let’s try together or you could try at home…</a:t>
            </a:r>
          </a:p>
        </p:txBody>
      </p:sp>
      <p:sp>
        <p:nvSpPr>
          <p:cNvPr id="3" name="Content Placeholder 2"/>
          <p:cNvSpPr>
            <a:spLocks noGrp="1"/>
          </p:cNvSpPr>
          <p:nvPr>
            <p:ph idx="1"/>
          </p:nvPr>
        </p:nvSpPr>
        <p:spPr/>
        <p:txBody>
          <a:bodyPr>
            <a:normAutofit/>
          </a:bodyPr>
          <a:lstStyle/>
          <a:p>
            <a:pPr marL="0" indent="0">
              <a:buNone/>
            </a:pPr>
            <a:endParaRPr lang="en-GB" sz="4400" dirty="0"/>
          </a:p>
          <a:p>
            <a:pPr marL="0" indent="0">
              <a:buNone/>
            </a:pPr>
            <a:r>
              <a:rPr lang="en-GB" sz="4400" dirty="0"/>
              <a:t>It’s very difficult!</a:t>
            </a:r>
          </a:p>
          <a:p>
            <a:pPr marL="0" indent="0">
              <a:buNone/>
            </a:pPr>
            <a:endParaRPr lang="en-GB" sz="4400" dirty="0"/>
          </a:p>
          <a:p>
            <a:pPr marL="0" indent="0">
              <a:buNone/>
            </a:pPr>
            <a:r>
              <a:rPr lang="en-GB" sz="4400" dirty="0"/>
              <a:t>What could we remember </a:t>
            </a:r>
          </a:p>
          <a:p>
            <a:pPr marL="0" indent="0">
              <a:buNone/>
            </a:pPr>
            <a:r>
              <a:rPr lang="en-GB" sz="4400" dirty="0"/>
              <a:t>to help us feel ok about </a:t>
            </a:r>
          </a:p>
          <a:p>
            <a:pPr marL="0" indent="0">
              <a:buNone/>
            </a:pPr>
            <a:r>
              <a:rPr lang="en-GB" sz="4400" dirty="0"/>
              <a:t>this difficult learning?</a:t>
            </a:r>
          </a:p>
        </p:txBody>
      </p:sp>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6681" t="1817" r="24514" b="5049"/>
          <a:stretch/>
        </p:blipFill>
        <p:spPr bwMode="auto">
          <a:xfrm>
            <a:off x="7196132" y="1714145"/>
            <a:ext cx="4157668" cy="446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14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72"/>
            <a:ext cx="10515600" cy="1263968"/>
          </a:xfrm>
        </p:spPr>
        <p:txBody>
          <a:bodyPr>
            <a:normAutofit fontScale="90000"/>
          </a:bodyPr>
          <a:lstStyle/>
          <a:p>
            <a:pPr algn="ctr"/>
            <a:r>
              <a:rPr lang="en-US" b="1" dirty="0"/>
              <a:t>Which of these skills can we do already?</a:t>
            </a:r>
            <a:br>
              <a:rPr lang="en-US" b="1" dirty="0"/>
            </a:br>
            <a:r>
              <a:rPr lang="en-US" b="1" dirty="0"/>
              <a:t>How did you feel when you master new skills?</a:t>
            </a:r>
          </a:p>
        </p:txBody>
      </p:sp>
      <p:sp>
        <p:nvSpPr>
          <p:cNvPr id="4" name="Title 1"/>
          <p:cNvSpPr txBox="1">
            <a:spLocks/>
          </p:cNvSpPr>
          <p:nvPr/>
        </p:nvSpPr>
        <p:spPr>
          <a:xfrm>
            <a:off x="838200" y="6143640"/>
            <a:ext cx="10515600" cy="714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Which of these skills are you still learning?</a:t>
            </a:r>
          </a:p>
        </p:txBody>
      </p:sp>
      <p:pic>
        <p:nvPicPr>
          <p:cNvPr id="11" name="Picture 10">
            <a:extLst>
              <a:ext uri="{FF2B5EF4-FFF2-40B4-BE49-F238E27FC236}">
                <a16:creationId xmlns:a16="http://schemas.microsoft.com/office/drawing/2014/main" id="{CF07B947-8E06-4D27-A77A-97E1051CC2BF}"/>
              </a:ext>
            </a:extLst>
          </p:cNvPr>
          <p:cNvPicPr>
            <a:picLocks noChangeAspect="1"/>
          </p:cNvPicPr>
          <p:nvPr/>
        </p:nvPicPr>
        <p:blipFill rotWithShape="1">
          <a:blip r:embed="rId2"/>
          <a:srcRect l="50755" t="4522" r="19940" b="39246"/>
          <a:stretch/>
        </p:blipFill>
        <p:spPr>
          <a:xfrm>
            <a:off x="9039827" y="1400958"/>
            <a:ext cx="2102117" cy="2544149"/>
          </a:xfrm>
          <a:prstGeom prst="rect">
            <a:avLst/>
          </a:prstGeom>
        </p:spPr>
      </p:pic>
      <p:pic>
        <p:nvPicPr>
          <p:cNvPr id="14" name="Picture 13">
            <a:extLst>
              <a:ext uri="{FF2B5EF4-FFF2-40B4-BE49-F238E27FC236}">
                <a16:creationId xmlns:a16="http://schemas.microsoft.com/office/drawing/2014/main" id="{86915D5D-81A7-4DA5-9F18-3E3130BBA2AD}"/>
              </a:ext>
            </a:extLst>
          </p:cNvPr>
          <p:cNvPicPr>
            <a:picLocks noChangeAspect="1"/>
          </p:cNvPicPr>
          <p:nvPr/>
        </p:nvPicPr>
        <p:blipFill>
          <a:blip r:embed="rId3"/>
          <a:stretch>
            <a:fillRect/>
          </a:stretch>
        </p:blipFill>
        <p:spPr>
          <a:xfrm>
            <a:off x="512630" y="1461983"/>
            <a:ext cx="2843757" cy="1890672"/>
          </a:xfrm>
          <a:prstGeom prst="rect">
            <a:avLst/>
          </a:prstGeom>
        </p:spPr>
      </p:pic>
      <p:pic>
        <p:nvPicPr>
          <p:cNvPr id="15" name="Picture 14">
            <a:extLst>
              <a:ext uri="{FF2B5EF4-FFF2-40B4-BE49-F238E27FC236}">
                <a16:creationId xmlns:a16="http://schemas.microsoft.com/office/drawing/2014/main" id="{56C3853A-6556-4139-81D1-F3FAE520D8C7}"/>
              </a:ext>
            </a:extLst>
          </p:cNvPr>
          <p:cNvPicPr>
            <a:picLocks noChangeAspect="1"/>
          </p:cNvPicPr>
          <p:nvPr/>
        </p:nvPicPr>
        <p:blipFill>
          <a:blip r:embed="rId4"/>
          <a:stretch>
            <a:fillRect/>
          </a:stretch>
        </p:blipFill>
        <p:spPr>
          <a:xfrm>
            <a:off x="6600116" y="1400958"/>
            <a:ext cx="2182486" cy="1228128"/>
          </a:xfrm>
          <a:prstGeom prst="rect">
            <a:avLst/>
          </a:prstGeom>
        </p:spPr>
      </p:pic>
      <p:pic>
        <p:nvPicPr>
          <p:cNvPr id="17" name="Picture 16">
            <a:extLst>
              <a:ext uri="{FF2B5EF4-FFF2-40B4-BE49-F238E27FC236}">
                <a16:creationId xmlns:a16="http://schemas.microsoft.com/office/drawing/2014/main" id="{BB903CC0-6BE5-4F62-9CE3-99DAF6E44122}"/>
              </a:ext>
            </a:extLst>
          </p:cNvPr>
          <p:cNvPicPr>
            <a:picLocks noChangeAspect="1"/>
          </p:cNvPicPr>
          <p:nvPr/>
        </p:nvPicPr>
        <p:blipFill rotWithShape="1">
          <a:blip r:embed="rId5"/>
          <a:srcRect l="13594" t="1276" r="1884" b="7710"/>
          <a:stretch/>
        </p:blipFill>
        <p:spPr>
          <a:xfrm>
            <a:off x="8458450" y="4068525"/>
            <a:ext cx="2646990" cy="2137744"/>
          </a:xfrm>
          <a:prstGeom prst="rect">
            <a:avLst/>
          </a:prstGeom>
        </p:spPr>
      </p:pic>
      <p:pic>
        <p:nvPicPr>
          <p:cNvPr id="12" name="Picture 11">
            <a:extLst>
              <a:ext uri="{FF2B5EF4-FFF2-40B4-BE49-F238E27FC236}">
                <a16:creationId xmlns:a16="http://schemas.microsoft.com/office/drawing/2014/main" id="{41F396BA-F96B-4E1C-9621-F8928CB865C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10303" y="1461983"/>
            <a:ext cx="2735897" cy="1857080"/>
          </a:xfrm>
          <a:prstGeom prst="rect">
            <a:avLst/>
          </a:prstGeom>
          <a:noFill/>
          <a:ln>
            <a:noFill/>
          </a:ln>
        </p:spPr>
      </p:pic>
      <p:pic>
        <p:nvPicPr>
          <p:cNvPr id="3" name="Picture 2">
            <a:extLst>
              <a:ext uri="{FF2B5EF4-FFF2-40B4-BE49-F238E27FC236}">
                <a16:creationId xmlns:a16="http://schemas.microsoft.com/office/drawing/2014/main" id="{4549922A-22DD-4983-A401-5B3934CFBEAB}"/>
              </a:ext>
            </a:extLst>
          </p:cNvPr>
          <p:cNvPicPr>
            <a:picLocks noChangeAspect="1"/>
          </p:cNvPicPr>
          <p:nvPr/>
        </p:nvPicPr>
        <p:blipFill rotWithShape="1">
          <a:blip r:embed="rId7"/>
          <a:srcRect l="8790" t="3908" r="9071"/>
          <a:stretch/>
        </p:blipFill>
        <p:spPr>
          <a:xfrm>
            <a:off x="5563100" y="3527956"/>
            <a:ext cx="2646990" cy="2097546"/>
          </a:xfrm>
          <a:prstGeom prst="rect">
            <a:avLst/>
          </a:prstGeom>
        </p:spPr>
      </p:pic>
      <p:pic>
        <p:nvPicPr>
          <p:cNvPr id="13" name="Picture 12">
            <a:extLst>
              <a:ext uri="{FF2B5EF4-FFF2-40B4-BE49-F238E27FC236}">
                <a16:creationId xmlns:a16="http://schemas.microsoft.com/office/drawing/2014/main" id="{CBEF99A6-9FD1-425F-93DA-3FD4A379449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12630" y="3595649"/>
            <a:ext cx="3348402" cy="2147342"/>
          </a:xfrm>
          <a:prstGeom prst="rect">
            <a:avLst/>
          </a:prstGeom>
          <a:noFill/>
          <a:ln>
            <a:noFill/>
          </a:ln>
        </p:spPr>
      </p:pic>
    </p:spTree>
    <p:extLst>
      <p:ext uri="{BB962C8B-B14F-4D97-AF65-F5344CB8AC3E}">
        <p14:creationId xmlns:p14="http://schemas.microsoft.com/office/powerpoint/2010/main" val="3093322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4696325" y="263411"/>
            <a:ext cx="6420853" cy="6054451"/>
          </a:xfrm>
          <a:prstGeom prst="wedgeRoundRectCallout">
            <a:avLst>
              <a:gd name="adj1" fmla="val -82079"/>
              <a:gd name="adj2" fmla="val -134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Practise your </a:t>
            </a:r>
            <a:r>
              <a:rPr lang="en-US" sz="4400" b="1" dirty="0">
                <a:solidFill>
                  <a:schemeClr val="tx1"/>
                </a:solidFill>
              </a:rPr>
              <a:t>learning</a:t>
            </a:r>
            <a:r>
              <a:rPr lang="en-US" sz="4400" dirty="0">
                <a:solidFill>
                  <a:schemeClr val="tx1"/>
                </a:solidFill>
              </a:rPr>
              <a:t> on your way home from school. You could see how many letter sounds you recognise on signs; or find the biggest door number you can.  </a:t>
            </a:r>
          </a:p>
        </p:txBody>
      </p:sp>
      <p:pic>
        <p:nvPicPr>
          <p:cNvPr id="4" name="Picture 3">
            <a:extLst>
              <a:ext uri="{FF2B5EF4-FFF2-40B4-BE49-F238E27FC236}">
                <a16:creationId xmlns:a16="http://schemas.microsoft.com/office/drawing/2014/main" id="{03FD2F57-D861-411D-9745-D1AF6E8BBB80}"/>
              </a:ext>
            </a:extLst>
          </p:cNvPr>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58778" y="936302"/>
            <a:ext cx="3021306" cy="47142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7543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p:spPr>
        <p:txBody>
          <a:bodyPr>
            <a:normAutofit/>
          </a:bodyPr>
          <a:lstStyle/>
          <a:p>
            <a:r>
              <a:rPr lang="en-US" sz="8000" b="1" dirty="0"/>
              <a:t>Lesson 5</a:t>
            </a:r>
          </a:p>
        </p:txBody>
      </p:sp>
      <p:sp>
        <p:nvSpPr>
          <p:cNvPr id="3" name="Content Placeholder 2"/>
          <p:cNvSpPr>
            <a:spLocks noGrp="1"/>
          </p:cNvSpPr>
          <p:nvPr>
            <p:ph idx="1"/>
          </p:nvPr>
        </p:nvSpPr>
        <p:spPr>
          <a:xfrm>
            <a:off x="318247" y="3303990"/>
            <a:ext cx="11873753" cy="4911351"/>
          </a:xfrm>
        </p:spPr>
        <p:txBody>
          <a:bodyPr>
            <a:noAutofit/>
          </a:bodyPr>
          <a:lstStyle/>
          <a:p>
            <a:pPr marL="0" indent="0">
              <a:buNone/>
            </a:pPr>
            <a:r>
              <a:rPr lang="en-US" sz="4000" dirty="0"/>
              <a:t>We are learning: </a:t>
            </a:r>
          </a:p>
          <a:p>
            <a:pPr marL="0" indent="0">
              <a:buNone/>
            </a:pPr>
            <a:endParaRPr lang="en-US" sz="4000" dirty="0"/>
          </a:p>
          <a:p>
            <a:r>
              <a:rPr lang="en-US" sz="4000" dirty="0"/>
              <a:t>To look out for the things we enjoy</a:t>
            </a:r>
          </a:p>
          <a:p>
            <a:r>
              <a:rPr lang="en-US" sz="4000" dirty="0"/>
              <a:t>That we can notice and enjoy small things everyday </a:t>
            </a:r>
          </a:p>
        </p:txBody>
      </p:sp>
      <p:pic>
        <p:nvPicPr>
          <p:cNvPr id="8" name="Picture 7">
            <a:extLst>
              <a:ext uri="{FF2B5EF4-FFF2-40B4-BE49-F238E27FC236}">
                <a16:creationId xmlns:a16="http://schemas.microsoft.com/office/drawing/2014/main" id="{C3529097-09CA-41E3-A7C6-DB7C87391CE1}"/>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9080" t="16205" r="32310" b="13204"/>
          <a:stretch/>
        </p:blipFill>
        <p:spPr bwMode="auto">
          <a:xfrm>
            <a:off x="6046369" y="921361"/>
            <a:ext cx="2165183" cy="282310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763EE43-C7F1-4C52-8F86-6618F2AA4005}"/>
              </a:ext>
            </a:extLst>
          </p:cNvPr>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8624785" y="136498"/>
            <a:ext cx="2023162" cy="37138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5863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51342"/>
            <a:ext cx="10058400" cy="1067859"/>
          </a:xfrm>
          <a:prstGeom prst="rect">
            <a:avLst/>
          </a:prstGeom>
        </p:spPr>
      </p:pic>
      <p:pic>
        <p:nvPicPr>
          <p:cNvPr id="2" name="Content Placeholder 1"/>
          <p:cNvPicPr>
            <a:picLocks noGrp="1" noChangeAspect="1"/>
          </p:cNvPicPr>
          <p:nvPr>
            <p:ph sz="half" idx="1"/>
          </p:nvPr>
        </p:nvPicPr>
        <p:blipFill>
          <a:blip r:embed="rId3"/>
          <a:stretch>
            <a:fillRect/>
          </a:stretch>
        </p:blipFill>
        <p:spPr>
          <a:xfrm>
            <a:off x="674806" y="2009961"/>
            <a:ext cx="4014536" cy="3967757"/>
          </a:xfrm>
          <a:prstGeom prst="rect">
            <a:avLst/>
          </a:prstGeom>
        </p:spPr>
      </p:pic>
      <p:sp>
        <p:nvSpPr>
          <p:cNvPr id="5" name="Content Placeholder 4"/>
          <p:cNvSpPr>
            <a:spLocks noGrp="1"/>
          </p:cNvSpPr>
          <p:nvPr>
            <p:ph sz="half" idx="2"/>
          </p:nvPr>
        </p:nvSpPr>
        <p:spPr>
          <a:xfrm>
            <a:off x="0" y="1219201"/>
            <a:ext cx="12192000" cy="636895"/>
          </a:xfrm>
        </p:spPr>
        <p:txBody>
          <a:bodyPr>
            <a:normAutofit/>
          </a:bodyPr>
          <a:lstStyle/>
          <a:p>
            <a:pPr marL="0" indent="0">
              <a:buNone/>
            </a:pPr>
            <a:r>
              <a:rPr lang="en-GB" sz="3500" b="1" dirty="0"/>
              <a:t>How can we make sure we feel safe and valued in these lessons?</a:t>
            </a:r>
          </a:p>
        </p:txBody>
      </p:sp>
      <p:sp>
        <p:nvSpPr>
          <p:cNvPr id="3" name="TextBox 2"/>
          <p:cNvSpPr txBox="1"/>
          <p:nvPr/>
        </p:nvSpPr>
        <p:spPr>
          <a:xfrm>
            <a:off x="5240741" y="2009961"/>
            <a:ext cx="623702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Join in</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Listen carefully to others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have different ideas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take part in different ways</a:t>
            </a:r>
          </a:p>
        </p:txBody>
      </p:sp>
    </p:spTree>
    <p:extLst>
      <p:ext uri="{BB962C8B-B14F-4D97-AF65-F5344CB8AC3E}">
        <p14:creationId xmlns:p14="http://schemas.microsoft.com/office/powerpoint/2010/main" val="3826569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96901"/>
            <a:ext cx="10515600" cy="793115"/>
          </a:xfrm>
        </p:spPr>
        <p:txBody>
          <a:bodyPr/>
          <a:lstStyle/>
          <a:p>
            <a:r>
              <a:rPr lang="en-US" b="1" dirty="0"/>
              <a:t>Read ‘The Smile Book’.</a:t>
            </a:r>
          </a:p>
        </p:txBody>
      </p:sp>
      <p:sp>
        <p:nvSpPr>
          <p:cNvPr id="3" name="Content Placeholder 2"/>
          <p:cNvSpPr>
            <a:spLocks noGrp="1"/>
          </p:cNvSpPr>
          <p:nvPr>
            <p:ph idx="1"/>
          </p:nvPr>
        </p:nvSpPr>
        <p:spPr>
          <a:xfrm>
            <a:off x="155448" y="890016"/>
            <a:ext cx="11902440" cy="1831975"/>
          </a:xfrm>
        </p:spPr>
        <p:txBody>
          <a:bodyPr>
            <a:normAutofit lnSpcReduction="10000"/>
          </a:bodyPr>
          <a:lstStyle/>
          <a:p>
            <a:r>
              <a:rPr lang="en-US" dirty="0"/>
              <a:t>Ravi and friends are teaching us that sometimes we feel happy and sometimes we feel sad and that’s ok.  </a:t>
            </a:r>
          </a:p>
          <a:p>
            <a:r>
              <a:rPr lang="en-US" dirty="0"/>
              <a:t>If we notice and practise these things we can learn to look after our minds</a:t>
            </a:r>
            <a:r>
              <a:rPr lang="en-GB" dirty="0"/>
              <a:t>.</a:t>
            </a:r>
          </a:p>
          <a:p>
            <a:r>
              <a:rPr lang="en-US" dirty="0"/>
              <a:t>Say and sign each one to help you to remember them.</a:t>
            </a:r>
          </a:p>
        </p:txBody>
      </p:sp>
      <p:sp>
        <p:nvSpPr>
          <p:cNvPr id="18" name="Rectangle 17">
            <a:extLst>
              <a:ext uri="{FF2B5EF4-FFF2-40B4-BE49-F238E27FC236}">
                <a16:creationId xmlns:a16="http://schemas.microsoft.com/office/drawing/2014/main" id="{A9BC284F-F816-48A2-94BD-76316D3AD754}"/>
              </a:ext>
            </a:extLst>
          </p:cNvPr>
          <p:cNvSpPr/>
          <p:nvPr/>
        </p:nvSpPr>
        <p:spPr>
          <a:xfrm>
            <a:off x="4515991" y="2578658"/>
            <a:ext cx="7541897" cy="4247317"/>
          </a:xfrm>
          <a:prstGeom prst="rect">
            <a:avLst/>
          </a:prstGeom>
        </p:spPr>
        <p:txBody>
          <a:bodyPr wrap="square">
            <a:spAutoFit/>
          </a:bodyPr>
          <a:lstStyle/>
          <a:p>
            <a:r>
              <a:rPr lang="en-US" sz="5400" b="1" dirty="0">
                <a:solidFill>
                  <a:srgbClr val="002060"/>
                </a:solidFill>
              </a:rPr>
              <a:t>S</a:t>
            </a:r>
            <a:r>
              <a:rPr lang="en-US" sz="5400" b="1" dirty="0">
                <a:solidFill>
                  <a:srgbClr val="7030A0"/>
                </a:solidFill>
              </a:rPr>
              <a:t> 	is for Speak and Sign</a:t>
            </a:r>
          </a:p>
          <a:p>
            <a:r>
              <a:rPr lang="en-US" sz="5400" b="1" dirty="0">
                <a:solidFill>
                  <a:srgbClr val="002060"/>
                </a:solidFill>
              </a:rPr>
              <a:t>M</a:t>
            </a:r>
            <a:r>
              <a:rPr lang="en-US" sz="5400" b="1" dirty="0">
                <a:solidFill>
                  <a:srgbClr val="7030A0"/>
                </a:solidFill>
              </a:rPr>
              <a:t> 	is for Moving</a:t>
            </a:r>
          </a:p>
          <a:p>
            <a:r>
              <a:rPr lang="en-US" sz="5400" b="1" dirty="0">
                <a:solidFill>
                  <a:srgbClr val="002060"/>
                </a:solidFill>
              </a:rPr>
              <a:t>I</a:t>
            </a:r>
            <a:r>
              <a:rPr lang="en-US" sz="5400" b="1" dirty="0">
                <a:solidFill>
                  <a:srgbClr val="7030A0"/>
                </a:solidFill>
              </a:rPr>
              <a:t> 	is Imagining</a:t>
            </a:r>
          </a:p>
          <a:p>
            <a:r>
              <a:rPr lang="en-US" sz="5400" b="1" dirty="0">
                <a:solidFill>
                  <a:srgbClr val="002060"/>
                </a:solidFill>
              </a:rPr>
              <a:t>L</a:t>
            </a:r>
            <a:r>
              <a:rPr lang="en-US" sz="5400" b="1" dirty="0">
                <a:solidFill>
                  <a:srgbClr val="7030A0"/>
                </a:solidFill>
              </a:rPr>
              <a:t> 	is for Learning</a:t>
            </a:r>
          </a:p>
          <a:p>
            <a:r>
              <a:rPr lang="en-US" sz="5400" b="1" dirty="0">
                <a:solidFill>
                  <a:srgbClr val="002060"/>
                </a:solidFill>
              </a:rPr>
              <a:t>E</a:t>
            </a:r>
            <a:r>
              <a:rPr lang="en-US" sz="5400" b="1" dirty="0">
                <a:solidFill>
                  <a:srgbClr val="7030A0"/>
                </a:solidFill>
              </a:rPr>
              <a:t> 	is Enjoying</a:t>
            </a:r>
            <a:endParaRPr lang="en-GB" sz="5400" b="1" dirty="0">
              <a:solidFill>
                <a:srgbClr val="7030A0"/>
              </a:solidFill>
            </a:endParaRPr>
          </a:p>
        </p:txBody>
      </p:sp>
      <p:pic>
        <p:nvPicPr>
          <p:cNvPr id="19" name="Picture 18">
            <a:extLst>
              <a:ext uri="{FF2B5EF4-FFF2-40B4-BE49-F238E27FC236}">
                <a16:creationId xmlns:a16="http://schemas.microsoft.com/office/drawing/2014/main" id="{FDD53104-E2CD-496D-BE6D-C4BD01582F72}"/>
              </a:ext>
            </a:extLst>
          </p:cNvPr>
          <p:cNvPicPr>
            <a:picLocks noChangeAspect="1"/>
          </p:cNvPicPr>
          <p:nvPr/>
        </p:nvPicPr>
        <p:blipFill>
          <a:blip r:embed="rId2"/>
          <a:stretch>
            <a:fillRect/>
          </a:stretch>
        </p:blipFill>
        <p:spPr>
          <a:xfrm>
            <a:off x="413433" y="2770381"/>
            <a:ext cx="2679177" cy="3785012"/>
          </a:xfrm>
          <a:prstGeom prst="rect">
            <a:avLst/>
          </a:prstGeom>
        </p:spPr>
      </p:pic>
      <p:pic>
        <p:nvPicPr>
          <p:cNvPr id="20" name="Picture 19">
            <a:extLst>
              <a:ext uri="{FF2B5EF4-FFF2-40B4-BE49-F238E27FC236}">
                <a16:creationId xmlns:a16="http://schemas.microsoft.com/office/drawing/2014/main" id="{1A01ECBD-F6D6-4C9A-BACB-BE83AE5719F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153" y="2678656"/>
            <a:ext cx="390195" cy="836450"/>
          </a:xfrm>
          <a:prstGeom prst="rect">
            <a:avLst/>
          </a:prstGeom>
          <a:noFill/>
          <a:ln>
            <a:noFill/>
          </a:ln>
        </p:spPr>
      </p:pic>
      <p:pic>
        <p:nvPicPr>
          <p:cNvPr id="21" name="Picture 20">
            <a:extLst>
              <a:ext uri="{FF2B5EF4-FFF2-40B4-BE49-F238E27FC236}">
                <a16:creationId xmlns:a16="http://schemas.microsoft.com/office/drawing/2014/main" id="{1D4022A3-17EA-4D25-B309-D847C40B5C1D}"/>
              </a:ext>
            </a:extLst>
          </p:cNvPr>
          <p:cNvPicPr/>
          <p:nvPr/>
        </p:nvPicPr>
        <p:blipFill rotWithShape="1">
          <a:blip r:embed="rId4" cstate="print">
            <a:extLst>
              <a:ext uri="{28A0092B-C50C-407E-A947-70E740481C1C}">
                <a14:useLocalDpi xmlns:a14="http://schemas.microsoft.com/office/drawing/2010/main" val="0"/>
              </a:ext>
            </a:extLst>
          </a:blip>
          <a:srcRect l="29549" t="15783" r="35268" b="18440"/>
          <a:stretch/>
        </p:blipFill>
        <p:spPr bwMode="auto">
          <a:xfrm>
            <a:off x="3729048" y="3552670"/>
            <a:ext cx="547721" cy="730295"/>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4BF259DE-4ADB-4DC6-A53E-68FACC5E01E7}"/>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3791999" y="4429684"/>
            <a:ext cx="421816" cy="749895"/>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AE67A304-9372-4A40-A8CD-8AA19E5EB75F}"/>
              </a:ext>
            </a:extLst>
          </p:cNvPr>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3698228" y="5113644"/>
            <a:ext cx="578541" cy="902724"/>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AC0502B1-8A26-47C4-BE0C-88AF1C0BED41}"/>
              </a:ext>
            </a:extLst>
          </p:cNvPr>
          <p:cNvPicPr>
            <a:picLocks noChangeAspect="1"/>
          </p:cNvPicPr>
          <p:nvPr/>
        </p:nvPicPr>
        <p:blipFill>
          <a:blip r:embed="rId9"/>
          <a:stretch>
            <a:fillRect/>
          </a:stretch>
        </p:blipFill>
        <p:spPr>
          <a:xfrm>
            <a:off x="3779015" y="6006410"/>
            <a:ext cx="578540" cy="752638"/>
          </a:xfrm>
          <a:prstGeom prst="rect">
            <a:avLst/>
          </a:prstGeom>
        </p:spPr>
      </p:pic>
    </p:spTree>
    <p:extLst>
      <p:ext uri="{BB962C8B-B14F-4D97-AF65-F5344CB8AC3E}">
        <p14:creationId xmlns:p14="http://schemas.microsoft.com/office/powerpoint/2010/main" val="2985138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How does Elsie take care of her mind?</a:t>
            </a:r>
          </a:p>
        </p:txBody>
      </p:sp>
      <p:pic>
        <p:nvPicPr>
          <p:cNvPr id="8" name="Picture 7">
            <a:extLst>
              <a:ext uri="{FF2B5EF4-FFF2-40B4-BE49-F238E27FC236}">
                <a16:creationId xmlns:a16="http://schemas.microsoft.com/office/drawing/2014/main" id="{B3ED0678-88A7-4341-92EB-E097399550A3}"/>
              </a:ext>
            </a:extLst>
          </p:cNvPr>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9080" t="16205" r="32310" b="13204"/>
          <a:stretch/>
        </p:blipFill>
        <p:spPr bwMode="auto">
          <a:xfrm>
            <a:off x="4698833" y="2400592"/>
            <a:ext cx="2303546" cy="3003512"/>
          </a:xfrm>
          <a:prstGeom prst="rect">
            <a:avLst/>
          </a:prstGeom>
          <a:noFill/>
          <a:ln>
            <a:noFill/>
          </a:ln>
          <a:extLst>
            <a:ext uri="{53640926-AAD7-44D8-BBD7-CCE9431645EC}">
              <a14:shadowObscured xmlns:a14="http://schemas.microsoft.com/office/drawing/2010/main"/>
            </a:ext>
          </a:extLst>
        </p:spPr>
      </p:pic>
      <p:sp>
        <p:nvSpPr>
          <p:cNvPr id="6" name="Rounded Rectangular Callout 5"/>
          <p:cNvSpPr/>
          <p:nvPr/>
        </p:nvSpPr>
        <p:spPr>
          <a:xfrm>
            <a:off x="7651242" y="2170176"/>
            <a:ext cx="4272534" cy="4315968"/>
          </a:xfrm>
          <a:prstGeom prst="wedgeRoundRectCallout">
            <a:avLst>
              <a:gd name="adj1" fmla="val -73801"/>
              <a:gd name="adj2" fmla="val -226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When we notice what we </a:t>
            </a:r>
            <a:r>
              <a:rPr lang="en-US" sz="4400" b="1" dirty="0">
                <a:solidFill>
                  <a:schemeClr val="tx1"/>
                </a:solidFill>
              </a:rPr>
              <a:t>enjoy</a:t>
            </a:r>
            <a:r>
              <a:rPr lang="en-US" sz="4400" dirty="0">
                <a:solidFill>
                  <a:schemeClr val="tx1"/>
                </a:solidFill>
              </a:rPr>
              <a:t>, we can do more of those things and feel happy.</a:t>
            </a:r>
          </a:p>
        </p:txBody>
      </p:sp>
      <p:sp>
        <p:nvSpPr>
          <p:cNvPr id="5" name="Rounded Rectangular Callout 4"/>
          <p:cNvSpPr/>
          <p:nvPr/>
        </p:nvSpPr>
        <p:spPr>
          <a:xfrm>
            <a:off x="440436" y="3023616"/>
            <a:ext cx="4070604" cy="2609088"/>
          </a:xfrm>
          <a:prstGeom prst="wedgeRoundRectCallout">
            <a:avLst>
              <a:gd name="adj1" fmla="val 69615"/>
              <a:gd name="adj2" fmla="val -2400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Enjoying</a:t>
            </a:r>
            <a:r>
              <a:rPr lang="en-US" sz="4400" dirty="0">
                <a:solidFill>
                  <a:schemeClr val="tx1"/>
                </a:solidFill>
              </a:rPr>
              <a:t> things is so important for our health.</a:t>
            </a:r>
          </a:p>
        </p:txBody>
      </p:sp>
    </p:spTree>
    <p:extLst>
      <p:ext uri="{BB962C8B-B14F-4D97-AF65-F5344CB8AC3E}">
        <p14:creationId xmlns:p14="http://schemas.microsoft.com/office/powerpoint/2010/main" val="148157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492" y="365125"/>
            <a:ext cx="10927308" cy="1325563"/>
          </a:xfrm>
        </p:spPr>
        <p:txBody>
          <a:bodyPr>
            <a:noAutofit/>
          </a:bodyPr>
          <a:lstStyle/>
          <a:p>
            <a:r>
              <a:rPr lang="en-GB" sz="5400" b="1" dirty="0"/>
              <a:t>Elsie enjoys going into the outside environment to enjoy using her senses!</a:t>
            </a:r>
          </a:p>
        </p:txBody>
      </p:sp>
      <p:sp>
        <p:nvSpPr>
          <p:cNvPr id="3" name="Content Placeholder 2"/>
          <p:cNvSpPr>
            <a:spLocks noGrp="1"/>
          </p:cNvSpPr>
          <p:nvPr>
            <p:ph idx="1"/>
          </p:nvPr>
        </p:nvSpPr>
        <p:spPr>
          <a:xfrm>
            <a:off x="701722" y="1811977"/>
            <a:ext cx="10515600" cy="2800966"/>
          </a:xfrm>
        </p:spPr>
        <p:txBody>
          <a:bodyPr/>
          <a:lstStyle/>
          <a:p>
            <a:r>
              <a:rPr lang="en-GB" dirty="0"/>
              <a:t>Use your noticing skills to find something tiny and beautiful.</a:t>
            </a:r>
          </a:p>
          <a:p>
            <a:r>
              <a:rPr lang="en-GB" dirty="0"/>
              <a:t>Find something brightly coloured or shiny.</a:t>
            </a:r>
          </a:p>
          <a:p>
            <a:r>
              <a:rPr lang="en-GB" dirty="0"/>
              <a:t>Find something soft or spiky.</a:t>
            </a:r>
          </a:p>
          <a:p>
            <a:r>
              <a:rPr lang="en-GB" dirty="0"/>
              <a:t>Listen to the different sounds.</a:t>
            </a:r>
          </a:p>
          <a:p>
            <a:r>
              <a:rPr lang="en-GB" dirty="0"/>
              <a:t>What can you smell?</a:t>
            </a:r>
          </a:p>
          <a:p>
            <a:pPr marL="0" indent="0">
              <a:buNone/>
            </a:pPr>
            <a:endParaRPr lang="en-GB" dirty="0"/>
          </a:p>
        </p:txBody>
      </p:sp>
      <p:pic>
        <p:nvPicPr>
          <p:cNvPr id="5" name="Picture 4">
            <a:extLst>
              <a:ext uri="{FF2B5EF4-FFF2-40B4-BE49-F238E27FC236}">
                <a16:creationId xmlns:a16="http://schemas.microsoft.com/office/drawing/2014/main" id="{673FC2E2-8831-4110-A032-73C3113E183D}"/>
              </a:ext>
            </a:extLst>
          </p:cNvPr>
          <p:cNvPicPr>
            <a:picLocks noChangeAspect="1"/>
          </p:cNvPicPr>
          <p:nvPr/>
        </p:nvPicPr>
        <p:blipFill>
          <a:blip r:embed="rId2"/>
          <a:stretch>
            <a:fillRect/>
          </a:stretch>
        </p:blipFill>
        <p:spPr>
          <a:xfrm>
            <a:off x="8036383" y="2750350"/>
            <a:ext cx="2796800" cy="3725186"/>
          </a:xfrm>
          <a:prstGeom prst="rect">
            <a:avLst/>
          </a:prstGeom>
        </p:spPr>
      </p:pic>
      <p:pic>
        <p:nvPicPr>
          <p:cNvPr id="6" name="Picture 5">
            <a:extLst>
              <a:ext uri="{FF2B5EF4-FFF2-40B4-BE49-F238E27FC236}">
                <a16:creationId xmlns:a16="http://schemas.microsoft.com/office/drawing/2014/main" id="{E96F8141-59E4-4498-B92D-6CAEB51F70B3}"/>
              </a:ext>
            </a:extLst>
          </p:cNvPr>
          <p:cNvPicPr>
            <a:picLocks noChangeAspect="1"/>
          </p:cNvPicPr>
          <p:nvPr/>
        </p:nvPicPr>
        <p:blipFill rotWithShape="1">
          <a:blip r:embed="rId3"/>
          <a:srcRect l="8722" t="2962" r="4620"/>
          <a:stretch/>
        </p:blipFill>
        <p:spPr>
          <a:xfrm>
            <a:off x="4619708" y="4056602"/>
            <a:ext cx="3267986" cy="2436273"/>
          </a:xfrm>
          <a:prstGeom prst="rect">
            <a:avLst/>
          </a:prstGeom>
        </p:spPr>
      </p:pic>
    </p:spTree>
    <p:extLst>
      <p:ext uri="{BB962C8B-B14F-4D97-AF65-F5344CB8AC3E}">
        <p14:creationId xmlns:p14="http://schemas.microsoft.com/office/powerpoint/2010/main" val="367026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416" y="486704"/>
            <a:ext cx="10515600" cy="1297844"/>
          </a:xfrm>
        </p:spPr>
        <p:txBody>
          <a:bodyPr>
            <a:noAutofit/>
          </a:bodyPr>
          <a:lstStyle/>
          <a:p>
            <a:pPr marL="0" indent="0" algn="ctr">
              <a:buNone/>
            </a:pPr>
            <a:r>
              <a:rPr lang="en-US" sz="5400" dirty="0"/>
              <a:t>What did you see, hear, smell, taste and touch?</a:t>
            </a:r>
          </a:p>
          <a:p>
            <a:pPr marL="0" indent="0" algn="ctr">
              <a:buNone/>
            </a:pPr>
            <a:endParaRPr lang="en-US" sz="5400" dirty="0"/>
          </a:p>
        </p:txBody>
      </p:sp>
      <p:pic>
        <p:nvPicPr>
          <p:cNvPr id="2050" name="Picture 2" descr="Image result for 5 sense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906" b="95519" l="0" r="97527">
                        <a14:foregroundMark x1="8242" y1="72406" x2="8242" y2="72406"/>
                        <a14:foregroundMark x1="13736" y1="73821" x2="13736" y2="73821"/>
                        <a14:foregroundMark x1="32967" y1="74292" x2="32967" y2="74292"/>
                        <a14:foregroundMark x1="34066" y1="73113" x2="34066" y2="73113"/>
                        <a14:foregroundMark x1="35852" y1="73585" x2="35852" y2="73585"/>
                        <a14:foregroundMark x1="64698" y1="78774" x2="64698" y2="78774"/>
                        <a14:foregroundMark x1="66896" y1="76887" x2="66896" y2="76887"/>
                        <a14:foregroundMark x1="88874" y1="72642" x2="88874" y2="72642"/>
                        <a14:foregroundMark x1="88874" y1="72642" x2="84615" y2="73349"/>
                        <a14:foregroundMark x1="84615" y1="73349" x2="84615" y2="73349"/>
                        <a14:foregroundMark x1="83379" y1="73585" x2="83379" y2="73585"/>
                        <a14:foregroundMark x1="94643" y1="76887" x2="94643" y2="76887"/>
                        <a14:foregroundMark x1="68544" y1="68632" x2="68544" y2="68632"/>
                        <a14:foregroundMark x1="71429" y1="72642" x2="71429" y2="72642"/>
                        <a14:foregroundMark x1="82418" y1="71462" x2="82418" y2="71462"/>
                        <a14:foregroundMark x1="52610" y1="75943" x2="52610" y2="75943"/>
                        <a14:foregroundMark x1="30632" y1="72642" x2="30632" y2="72642"/>
                        <a14:foregroundMark x1="15385" y1="73821" x2="15385" y2="73821"/>
                        <a14:foregroundMark x1="15522" y1="70755" x2="15522" y2="70755"/>
                        <a14:foregroundMark x1="74038" y1="69104" x2="74038" y2="69104"/>
                        <a14:foregroundMark x1="85852" y1="69811" x2="85852" y2="69811"/>
                        <a14:foregroundMark x1="86126" y1="66981" x2="86126" y2="66981"/>
                        <a14:foregroundMark x1="34753" y1="84434" x2="34753" y2="84434"/>
                      </a14:backgroundRemoval>
                    </a14:imgEffect>
                  </a14:imgLayer>
                </a14:imgProps>
              </a:ext>
              <a:ext uri="{28A0092B-C50C-407E-A947-70E740481C1C}">
                <a14:useLocalDpi xmlns:a14="http://schemas.microsoft.com/office/drawing/2010/main" val="0"/>
              </a:ext>
            </a:extLst>
          </a:blip>
          <a:srcRect t="56365"/>
          <a:stretch/>
        </p:blipFill>
        <p:spPr bwMode="auto">
          <a:xfrm>
            <a:off x="440436" y="2606723"/>
            <a:ext cx="11015561" cy="279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1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p:spPr>
        <p:txBody>
          <a:bodyPr>
            <a:normAutofit/>
          </a:bodyPr>
          <a:lstStyle/>
          <a:p>
            <a:r>
              <a:rPr lang="en-US" sz="8000" b="1" dirty="0"/>
              <a:t>Lesson 1</a:t>
            </a:r>
          </a:p>
        </p:txBody>
      </p:sp>
      <p:sp>
        <p:nvSpPr>
          <p:cNvPr id="3" name="Content Placeholder 2"/>
          <p:cNvSpPr>
            <a:spLocks noGrp="1"/>
          </p:cNvSpPr>
          <p:nvPr>
            <p:ph idx="1"/>
          </p:nvPr>
        </p:nvSpPr>
        <p:spPr>
          <a:xfrm>
            <a:off x="215153" y="1825624"/>
            <a:ext cx="11873753" cy="4911351"/>
          </a:xfrm>
        </p:spPr>
        <p:txBody>
          <a:bodyPr>
            <a:noAutofit/>
          </a:bodyPr>
          <a:lstStyle/>
          <a:p>
            <a:pPr marL="0" indent="0">
              <a:buNone/>
            </a:pPr>
            <a:r>
              <a:rPr lang="en-US" sz="4000" dirty="0"/>
              <a:t>We are learning: </a:t>
            </a:r>
          </a:p>
          <a:p>
            <a:r>
              <a:rPr lang="en-US" sz="4000" dirty="0"/>
              <a:t>to notice how we are feeling</a:t>
            </a:r>
          </a:p>
          <a:p>
            <a:r>
              <a:rPr lang="en-US" sz="4000" dirty="0"/>
              <a:t>to talk about our feelings</a:t>
            </a:r>
          </a:p>
          <a:p>
            <a:r>
              <a:rPr lang="en-US" sz="4000" dirty="0"/>
              <a:t>that no problem is too big or too small that we can’t get help</a:t>
            </a:r>
          </a:p>
          <a:p>
            <a:r>
              <a:rPr lang="en-US" sz="4000" dirty="0"/>
              <a:t>that talking with our friends and family can help to make us feel happy and well  </a:t>
            </a:r>
          </a:p>
        </p:txBody>
      </p:sp>
      <p:pic>
        <p:nvPicPr>
          <p:cNvPr id="6" name="Picture 5">
            <a:extLst>
              <a:ext uri="{FF2B5EF4-FFF2-40B4-BE49-F238E27FC236}">
                <a16:creationId xmlns:a16="http://schemas.microsoft.com/office/drawing/2014/main" id="{C23662CF-A84D-4479-9BCD-33A8E1600C45}"/>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9129102" y="0"/>
            <a:ext cx="2324475" cy="388966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203B32D-8788-4238-A363-8EA3CDF56A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1514" y="325722"/>
            <a:ext cx="1532771" cy="3298986"/>
          </a:xfrm>
          <a:prstGeom prst="rect">
            <a:avLst/>
          </a:prstGeom>
          <a:noFill/>
          <a:ln>
            <a:noFill/>
          </a:ln>
        </p:spPr>
      </p:pic>
    </p:spTree>
    <p:extLst>
      <p:ext uri="{BB962C8B-B14F-4D97-AF65-F5344CB8AC3E}">
        <p14:creationId xmlns:p14="http://schemas.microsoft.com/office/powerpoint/2010/main" val="324215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Elsie says…</a:t>
            </a:r>
          </a:p>
        </p:txBody>
      </p:sp>
      <p:pic>
        <p:nvPicPr>
          <p:cNvPr id="8" name="Picture 7">
            <a:extLst>
              <a:ext uri="{FF2B5EF4-FFF2-40B4-BE49-F238E27FC236}">
                <a16:creationId xmlns:a16="http://schemas.microsoft.com/office/drawing/2014/main" id="{B03EB152-642F-429A-9CB5-4B41F45B2F15}"/>
              </a:ext>
            </a:extLst>
          </p:cNvPr>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9080" t="16205" r="32310" b="13204"/>
          <a:stretch/>
        </p:blipFill>
        <p:spPr bwMode="auto">
          <a:xfrm>
            <a:off x="4740943" y="2344922"/>
            <a:ext cx="2387767" cy="3113324"/>
          </a:xfrm>
          <a:prstGeom prst="rect">
            <a:avLst/>
          </a:prstGeom>
          <a:noFill/>
          <a:ln>
            <a:noFill/>
          </a:ln>
          <a:extLst>
            <a:ext uri="{53640926-AAD7-44D8-BBD7-CCE9431645EC}">
              <a14:shadowObscured xmlns:a14="http://schemas.microsoft.com/office/drawing/2010/main"/>
            </a:ext>
          </a:extLst>
        </p:spPr>
      </p:pic>
      <p:sp>
        <p:nvSpPr>
          <p:cNvPr id="6" name="Rounded Rectangular Callout 5"/>
          <p:cNvSpPr/>
          <p:nvPr/>
        </p:nvSpPr>
        <p:spPr>
          <a:xfrm>
            <a:off x="7651242" y="2170176"/>
            <a:ext cx="4272534" cy="4315968"/>
          </a:xfrm>
          <a:prstGeom prst="wedgeRoundRectCallout">
            <a:avLst>
              <a:gd name="adj1" fmla="val -78166"/>
              <a:gd name="adj2" fmla="val -120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When we notice what we are sensing it can make us feel calm and happy. </a:t>
            </a:r>
          </a:p>
        </p:txBody>
      </p:sp>
      <p:sp>
        <p:nvSpPr>
          <p:cNvPr id="5" name="Rounded Rectangular Callout 4"/>
          <p:cNvSpPr/>
          <p:nvPr/>
        </p:nvSpPr>
        <p:spPr>
          <a:xfrm>
            <a:off x="440436" y="3023616"/>
            <a:ext cx="4070604" cy="2609088"/>
          </a:xfrm>
          <a:prstGeom prst="wedgeRoundRectCallout">
            <a:avLst>
              <a:gd name="adj1" fmla="val 69615"/>
              <a:gd name="adj2" fmla="val -2400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We can notice beautiful things around us everyday. </a:t>
            </a:r>
          </a:p>
        </p:txBody>
      </p:sp>
    </p:spTree>
    <p:extLst>
      <p:ext uri="{BB962C8B-B14F-4D97-AF65-F5344CB8AC3E}">
        <p14:creationId xmlns:p14="http://schemas.microsoft.com/office/powerpoint/2010/main" val="9946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p:spPr>
        <p:txBody>
          <a:bodyPr>
            <a:normAutofit/>
          </a:bodyPr>
          <a:lstStyle/>
          <a:p>
            <a:r>
              <a:rPr lang="en-US" sz="8000" b="1" dirty="0"/>
              <a:t>Lesson 6</a:t>
            </a:r>
          </a:p>
        </p:txBody>
      </p:sp>
      <p:sp>
        <p:nvSpPr>
          <p:cNvPr id="3" name="Content Placeholder 2"/>
          <p:cNvSpPr>
            <a:spLocks noGrp="1"/>
          </p:cNvSpPr>
          <p:nvPr>
            <p:ph idx="1"/>
          </p:nvPr>
        </p:nvSpPr>
        <p:spPr>
          <a:xfrm>
            <a:off x="222712" y="2962796"/>
            <a:ext cx="11873753" cy="3895203"/>
          </a:xfrm>
        </p:spPr>
        <p:txBody>
          <a:bodyPr>
            <a:noAutofit/>
          </a:bodyPr>
          <a:lstStyle/>
          <a:p>
            <a:pPr marL="0" indent="0">
              <a:buNone/>
            </a:pPr>
            <a:r>
              <a:rPr lang="en-US" sz="4000" dirty="0"/>
              <a:t>We are learning: </a:t>
            </a:r>
          </a:p>
          <a:p>
            <a:pPr marL="0" indent="0">
              <a:buNone/>
            </a:pPr>
            <a:endParaRPr lang="en-US" sz="4000" dirty="0"/>
          </a:p>
          <a:p>
            <a:r>
              <a:rPr lang="en-US" sz="4000" dirty="0"/>
              <a:t>That helping other people smile can help us, and other people, feel good</a:t>
            </a:r>
          </a:p>
          <a:p>
            <a:r>
              <a:rPr lang="en-US" sz="4000" dirty="0"/>
              <a:t>That helping our friendships to grow helps us to feel happy.</a:t>
            </a:r>
          </a:p>
        </p:txBody>
      </p:sp>
      <p:pic>
        <p:nvPicPr>
          <p:cNvPr id="5" name="Picture 4">
            <a:extLst>
              <a:ext uri="{FF2B5EF4-FFF2-40B4-BE49-F238E27FC236}">
                <a16:creationId xmlns:a16="http://schemas.microsoft.com/office/drawing/2014/main" id="{E3830C11-A113-4B33-B320-F9957E4B644D}"/>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8031078" y="204537"/>
            <a:ext cx="2430378" cy="43173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7845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Can you remember what each of Ravi’s friends are teaching us to do? </a:t>
            </a:r>
          </a:p>
        </p:txBody>
      </p:sp>
      <p:pic>
        <p:nvPicPr>
          <p:cNvPr id="12" name="Content Placeholder 11">
            <a:extLst>
              <a:ext uri="{FF2B5EF4-FFF2-40B4-BE49-F238E27FC236}">
                <a16:creationId xmlns:a16="http://schemas.microsoft.com/office/drawing/2014/main" id="{30191B2B-0B45-4771-9F26-592FDD287435}"/>
              </a:ext>
            </a:extLst>
          </p:cNvPr>
          <p:cNvPicPr>
            <a:picLocks noGrp="1" noChangeAspect="1"/>
          </p:cNvPicPr>
          <p:nvPr>
            <p:ph idx="1"/>
          </p:nvPr>
        </p:nvPicPr>
        <p:blipFill>
          <a:blip r:embed="rId2"/>
          <a:stretch>
            <a:fillRect/>
          </a:stretch>
        </p:blipFill>
        <p:spPr>
          <a:xfrm>
            <a:off x="1257300" y="1931270"/>
            <a:ext cx="10074623" cy="3548432"/>
          </a:xfrm>
          <a:prstGeom prst="rect">
            <a:avLst/>
          </a:prstGeom>
        </p:spPr>
      </p:pic>
    </p:spTree>
    <p:extLst>
      <p:ext uri="{BB962C8B-B14F-4D97-AF65-F5344CB8AC3E}">
        <p14:creationId xmlns:p14="http://schemas.microsoft.com/office/powerpoint/2010/main" val="1323797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How does Ravi take care of his mind?</a:t>
            </a:r>
          </a:p>
        </p:txBody>
      </p:sp>
      <p:sp>
        <p:nvSpPr>
          <p:cNvPr id="6" name="Rounded Rectangular Callout 5"/>
          <p:cNvSpPr/>
          <p:nvPr/>
        </p:nvSpPr>
        <p:spPr>
          <a:xfrm>
            <a:off x="7651242" y="1473958"/>
            <a:ext cx="4272534" cy="5012186"/>
          </a:xfrm>
          <a:prstGeom prst="wedgeRoundRectCallout">
            <a:avLst>
              <a:gd name="adj1" fmla="val -74223"/>
              <a:gd name="adj2" fmla="val -83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When we </a:t>
            </a:r>
            <a:r>
              <a:rPr lang="en-US" sz="4400" b="1" dirty="0">
                <a:solidFill>
                  <a:schemeClr val="tx1"/>
                </a:solidFill>
              </a:rPr>
              <a:t>help other people smile</a:t>
            </a:r>
            <a:r>
              <a:rPr lang="en-US" sz="4400" dirty="0">
                <a:solidFill>
                  <a:schemeClr val="tx1"/>
                </a:solidFill>
              </a:rPr>
              <a:t>, we also help other people take care of their minds.</a:t>
            </a:r>
          </a:p>
        </p:txBody>
      </p:sp>
      <p:sp>
        <p:nvSpPr>
          <p:cNvPr id="5" name="Rounded Rectangular Callout 4"/>
          <p:cNvSpPr/>
          <p:nvPr/>
        </p:nvSpPr>
        <p:spPr>
          <a:xfrm>
            <a:off x="440436" y="3023616"/>
            <a:ext cx="4070604" cy="2609088"/>
          </a:xfrm>
          <a:prstGeom prst="wedgeRoundRectCallout">
            <a:avLst>
              <a:gd name="adj1" fmla="val 69615"/>
              <a:gd name="adj2" fmla="val -2400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Helping</a:t>
            </a:r>
            <a:r>
              <a:rPr lang="en-US" sz="4400" dirty="0">
                <a:solidFill>
                  <a:schemeClr val="tx1"/>
                </a:solidFill>
              </a:rPr>
              <a:t> </a:t>
            </a:r>
            <a:r>
              <a:rPr lang="en-US" sz="4400" b="1" dirty="0">
                <a:solidFill>
                  <a:schemeClr val="tx1"/>
                </a:solidFill>
              </a:rPr>
              <a:t>other people smile </a:t>
            </a:r>
            <a:r>
              <a:rPr lang="en-US" sz="4400" dirty="0">
                <a:solidFill>
                  <a:schemeClr val="tx1"/>
                </a:solidFill>
              </a:rPr>
              <a:t>is important for our own health.</a:t>
            </a:r>
          </a:p>
        </p:txBody>
      </p:sp>
      <p:pic>
        <p:nvPicPr>
          <p:cNvPr id="7" name="Picture 6">
            <a:extLst>
              <a:ext uri="{FF2B5EF4-FFF2-40B4-BE49-F238E27FC236}">
                <a16:creationId xmlns:a16="http://schemas.microsoft.com/office/drawing/2014/main" id="{D826D335-533F-4191-A3B4-6F9543447F2A}"/>
              </a:ext>
            </a:extLst>
          </p:cNvPr>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4846795" y="1390424"/>
            <a:ext cx="2498409" cy="45862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82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0" y="255942"/>
            <a:ext cx="7010400" cy="6492875"/>
          </a:xfrm>
        </p:spPr>
        <p:txBody>
          <a:bodyPr>
            <a:noAutofit/>
          </a:bodyPr>
          <a:lstStyle/>
          <a:p>
            <a:pPr algn="ctr"/>
            <a:r>
              <a:rPr lang="en-US" sz="6600" b="1" dirty="0"/>
              <a:t>How do you like to help others to smile?</a:t>
            </a:r>
            <a:br>
              <a:rPr lang="en-US" sz="6600" b="1" dirty="0"/>
            </a:br>
            <a:br>
              <a:rPr lang="en-US" sz="6600" b="1" dirty="0"/>
            </a:br>
            <a:r>
              <a:rPr lang="en-US" sz="6600" b="1" dirty="0"/>
              <a:t>Have you made anyone smile today? </a:t>
            </a:r>
          </a:p>
        </p:txBody>
      </p:sp>
      <p:pic>
        <p:nvPicPr>
          <p:cNvPr id="7" name="Picture 6">
            <a:extLst>
              <a:ext uri="{FF2B5EF4-FFF2-40B4-BE49-F238E27FC236}">
                <a16:creationId xmlns:a16="http://schemas.microsoft.com/office/drawing/2014/main" id="{A738F285-86F8-4E9C-9D47-9A6033855627}"/>
              </a:ext>
            </a:extLst>
          </p:cNvPr>
          <p:cNvPicPr>
            <a:picLocks noChangeAspect="1"/>
          </p:cNvPicPr>
          <p:nvPr/>
        </p:nvPicPr>
        <p:blipFill>
          <a:blip r:embed="rId2"/>
          <a:stretch>
            <a:fillRect/>
          </a:stretch>
        </p:blipFill>
        <p:spPr>
          <a:xfrm>
            <a:off x="243840" y="890751"/>
            <a:ext cx="4911913" cy="4497156"/>
          </a:xfrm>
          <a:prstGeom prst="rect">
            <a:avLst/>
          </a:prstGeom>
        </p:spPr>
      </p:pic>
    </p:spTree>
    <p:extLst>
      <p:ext uri="{BB962C8B-B14F-4D97-AF65-F5344CB8AC3E}">
        <p14:creationId xmlns:p14="http://schemas.microsoft.com/office/powerpoint/2010/main" val="3197877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949212" y="3917731"/>
            <a:ext cx="3507474" cy="1863798"/>
          </a:xfrm>
          <a:prstGeom prst="wedgeRoundRectCallout">
            <a:avLst>
              <a:gd name="adj1" fmla="val -79528"/>
              <a:gd name="adj2" fmla="val -42478"/>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rPr>
              <a:t>How do you take care of your </a:t>
            </a:r>
            <a:r>
              <a:rPr lang="en-GB" sz="3600" b="1" dirty="0">
                <a:solidFill>
                  <a:schemeClr val="tx1"/>
                </a:solidFill>
              </a:rPr>
              <a:t>mind</a:t>
            </a:r>
            <a:r>
              <a:rPr lang="en-GB" sz="3600" dirty="0">
                <a:solidFill>
                  <a:schemeClr val="tx1"/>
                </a:solidFill>
              </a:rPr>
              <a:t>?</a:t>
            </a:r>
          </a:p>
        </p:txBody>
      </p:sp>
      <p:sp>
        <p:nvSpPr>
          <p:cNvPr id="6" name="Rounded Rectangular Callout 5"/>
          <p:cNvSpPr/>
          <p:nvPr/>
        </p:nvSpPr>
        <p:spPr>
          <a:xfrm>
            <a:off x="2374711" y="438302"/>
            <a:ext cx="3029803" cy="1962708"/>
          </a:xfrm>
          <a:prstGeom prst="wedgeRoundRectCallout">
            <a:avLst>
              <a:gd name="adj1" fmla="val -61949"/>
              <a:gd name="adj2" fmla="val 104185"/>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rPr>
              <a:t>How do you take care of your </a:t>
            </a:r>
            <a:r>
              <a:rPr lang="en-GB" sz="3600" b="1" dirty="0">
                <a:solidFill>
                  <a:schemeClr val="tx1"/>
                </a:solidFill>
              </a:rPr>
              <a:t>body</a:t>
            </a:r>
            <a:r>
              <a:rPr lang="en-GB" sz="3600" dirty="0">
                <a:solidFill>
                  <a:schemeClr val="tx1"/>
                </a:solidFill>
              </a:rPr>
              <a:t>?</a:t>
            </a:r>
            <a:endParaRPr lang="en-GB" sz="3600" dirty="0"/>
          </a:p>
        </p:txBody>
      </p:sp>
      <p:pic>
        <p:nvPicPr>
          <p:cNvPr id="7" name="Picture 6">
            <a:extLst>
              <a:ext uri="{FF2B5EF4-FFF2-40B4-BE49-F238E27FC236}">
                <a16:creationId xmlns:a16="http://schemas.microsoft.com/office/drawing/2014/main" id="{49332284-9E24-41F6-87BF-40723863B6A9}"/>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a:off x="-306025" y="1202312"/>
            <a:ext cx="3029802" cy="5561664"/>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48A413EA-E807-4383-B7AF-9D289AB0D4D3}"/>
              </a:ext>
            </a:extLst>
          </p:cNvPr>
          <p:cNvPicPr>
            <a:picLocks noChangeAspect="1"/>
          </p:cNvPicPr>
          <p:nvPr/>
        </p:nvPicPr>
        <p:blipFill>
          <a:blip r:embed="rId4"/>
          <a:stretch>
            <a:fillRect/>
          </a:stretch>
        </p:blipFill>
        <p:spPr>
          <a:xfrm>
            <a:off x="6974340" y="601373"/>
            <a:ext cx="5054022" cy="4627265"/>
          </a:xfrm>
          <a:prstGeom prst="rect">
            <a:avLst/>
          </a:prstGeom>
        </p:spPr>
      </p:pic>
    </p:spTree>
    <p:extLst>
      <p:ext uri="{BB962C8B-B14F-4D97-AF65-F5344CB8AC3E}">
        <p14:creationId xmlns:p14="http://schemas.microsoft.com/office/powerpoint/2010/main" val="202313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0" y="151342"/>
            <a:ext cx="10058400" cy="1067859"/>
          </a:xfrm>
          <a:prstGeom prst="rect">
            <a:avLst/>
          </a:prstGeom>
          <a:solidFill>
            <a:schemeClr val="bg2">
              <a:lumMod val="50000"/>
            </a:schemeClr>
          </a:solidFill>
        </p:spPr>
      </p:pic>
      <p:pic>
        <p:nvPicPr>
          <p:cNvPr id="2" name="Content Placeholder 1"/>
          <p:cNvPicPr>
            <a:picLocks noGrp="1" noChangeAspect="1"/>
          </p:cNvPicPr>
          <p:nvPr>
            <p:ph sz="half" idx="1"/>
          </p:nvPr>
        </p:nvPicPr>
        <p:blipFill>
          <a:blip r:embed="rId3"/>
          <a:stretch>
            <a:fillRect/>
          </a:stretch>
        </p:blipFill>
        <p:spPr>
          <a:xfrm>
            <a:off x="674806" y="2009961"/>
            <a:ext cx="4014536" cy="3967757"/>
          </a:xfrm>
          <a:prstGeom prst="rect">
            <a:avLst/>
          </a:prstGeom>
        </p:spPr>
      </p:pic>
      <p:sp>
        <p:nvSpPr>
          <p:cNvPr id="5" name="Content Placeholder 4"/>
          <p:cNvSpPr>
            <a:spLocks noGrp="1"/>
          </p:cNvSpPr>
          <p:nvPr>
            <p:ph sz="half" idx="2"/>
          </p:nvPr>
        </p:nvSpPr>
        <p:spPr>
          <a:xfrm>
            <a:off x="0" y="1219201"/>
            <a:ext cx="12192000" cy="636895"/>
          </a:xfrm>
        </p:spPr>
        <p:txBody>
          <a:bodyPr>
            <a:normAutofit/>
          </a:bodyPr>
          <a:lstStyle/>
          <a:p>
            <a:pPr marL="0" indent="0">
              <a:buNone/>
            </a:pPr>
            <a:r>
              <a:rPr lang="en-GB" sz="3500" b="1" dirty="0"/>
              <a:t>How can we make sure we feel safe and valued in these lessons?</a:t>
            </a:r>
          </a:p>
        </p:txBody>
      </p:sp>
      <p:sp>
        <p:nvSpPr>
          <p:cNvPr id="3" name="TextBox 2"/>
          <p:cNvSpPr txBox="1"/>
          <p:nvPr/>
        </p:nvSpPr>
        <p:spPr>
          <a:xfrm>
            <a:off x="5240741" y="2009961"/>
            <a:ext cx="623702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Join in</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Listen carefully to others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have different ideas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r>
              <a:rPr lang="en-GB" sz="3600" dirty="0"/>
              <a:t>It’s ok to take part in different ways</a:t>
            </a:r>
          </a:p>
        </p:txBody>
      </p:sp>
    </p:spTree>
    <p:extLst>
      <p:ext uri="{BB962C8B-B14F-4D97-AF65-F5344CB8AC3E}">
        <p14:creationId xmlns:p14="http://schemas.microsoft.com/office/powerpoint/2010/main" val="240244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96901"/>
            <a:ext cx="10515600" cy="793115"/>
          </a:xfrm>
        </p:spPr>
        <p:txBody>
          <a:bodyPr/>
          <a:lstStyle/>
          <a:p>
            <a:r>
              <a:rPr lang="en-US" b="1" dirty="0"/>
              <a:t>Read ‘The Smile Book’.</a:t>
            </a:r>
          </a:p>
        </p:txBody>
      </p:sp>
      <p:sp>
        <p:nvSpPr>
          <p:cNvPr id="3" name="Content Placeholder 2"/>
          <p:cNvSpPr>
            <a:spLocks noGrp="1"/>
          </p:cNvSpPr>
          <p:nvPr>
            <p:ph idx="1"/>
          </p:nvPr>
        </p:nvSpPr>
        <p:spPr>
          <a:xfrm>
            <a:off x="155448" y="890016"/>
            <a:ext cx="11902440" cy="1831975"/>
          </a:xfrm>
        </p:spPr>
        <p:txBody>
          <a:bodyPr>
            <a:normAutofit lnSpcReduction="10000"/>
          </a:bodyPr>
          <a:lstStyle/>
          <a:p>
            <a:r>
              <a:rPr lang="en-US" dirty="0"/>
              <a:t>Ravi and friends are teaching us that sometimes we feel happy and sometimes we feel sad and that’s ok.  </a:t>
            </a:r>
          </a:p>
          <a:p>
            <a:r>
              <a:rPr lang="en-US" dirty="0"/>
              <a:t>If we notice and practise these things we can learn to look after our minds</a:t>
            </a:r>
            <a:r>
              <a:rPr lang="en-GB" dirty="0"/>
              <a:t>.</a:t>
            </a:r>
          </a:p>
          <a:p>
            <a:r>
              <a:rPr lang="en-US" dirty="0"/>
              <a:t>Say and sign each one to help you to remember them.</a:t>
            </a:r>
          </a:p>
        </p:txBody>
      </p:sp>
      <p:sp>
        <p:nvSpPr>
          <p:cNvPr id="5" name="Rectangle 4"/>
          <p:cNvSpPr/>
          <p:nvPr/>
        </p:nvSpPr>
        <p:spPr>
          <a:xfrm>
            <a:off x="4515991" y="2578658"/>
            <a:ext cx="7541897" cy="4247317"/>
          </a:xfrm>
          <a:prstGeom prst="rect">
            <a:avLst/>
          </a:prstGeom>
        </p:spPr>
        <p:txBody>
          <a:bodyPr wrap="square">
            <a:spAutoFit/>
          </a:bodyPr>
          <a:lstStyle/>
          <a:p>
            <a:r>
              <a:rPr lang="en-US" sz="5400" b="1" dirty="0">
                <a:solidFill>
                  <a:srgbClr val="002060"/>
                </a:solidFill>
              </a:rPr>
              <a:t>S</a:t>
            </a:r>
            <a:r>
              <a:rPr lang="en-US" sz="5400" b="1" dirty="0">
                <a:solidFill>
                  <a:srgbClr val="7030A0"/>
                </a:solidFill>
              </a:rPr>
              <a:t> 	is for Speak and Sign</a:t>
            </a:r>
          </a:p>
          <a:p>
            <a:r>
              <a:rPr lang="en-US" sz="5400" b="1" dirty="0">
                <a:solidFill>
                  <a:srgbClr val="002060"/>
                </a:solidFill>
              </a:rPr>
              <a:t>M</a:t>
            </a:r>
            <a:r>
              <a:rPr lang="en-US" sz="5400" b="1" dirty="0">
                <a:solidFill>
                  <a:srgbClr val="7030A0"/>
                </a:solidFill>
              </a:rPr>
              <a:t> 	is for Moving</a:t>
            </a:r>
          </a:p>
          <a:p>
            <a:r>
              <a:rPr lang="en-US" sz="5400" b="1" dirty="0">
                <a:solidFill>
                  <a:srgbClr val="002060"/>
                </a:solidFill>
              </a:rPr>
              <a:t>I</a:t>
            </a:r>
            <a:r>
              <a:rPr lang="en-US" sz="5400" b="1" dirty="0">
                <a:solidFill>
                  <a:srgbClr val="7030A0"/>
                </a:solidFill>
              </a:rPr>
              <a:t> 	is Imagining</a:t>
            </a:r>
          </a:p>
          <a:p>
            <a:r>
              <a:rPr lang="en-US" sz="5400" b="1" dirty="0">
                <a:solidFill>
                  <a:srgbClr val="002060"/>
                </a:solidFill>
              </a:rPr>
              <a:t>L</a:t>
            </a:r>
            <a:r>
              <a:rPr lang="en-US" sz="5400" b="1" dirty="0">
                <a:solidFill>
                  <a:srgbClr val="7030A0"/>
                </a:solidFill>
              </a:rPr>
              <a:t> 	is for Learning</a:t>
            </a:r>
          </a:p>
          <a:p>
            <a:r>
              <a:rPr lang="en-US" sz="5400" b="1" dirty="0">
                <a:solidFill>
                  <a:srgbClr val="002060"/>
                </a:solidFill>
              </a:rPr>
              <a:t>E</a:t>
            </a:r>
            <a:r>
              <a:rPr lang="en-US" sz="5400" b="1" dirty="0">
                <a:solidFill>
                  <a:srgbClr val="7030A0"/>
                </a:solidFill>
              </a:rPr>
              <a:t> 	is Enjoying</a:t>
            </a:r>
            <a:endParaRPr lang="en-GB" sz="5400" b="1" dirty="0">
              <a:solidFill>
                <a:srgbClr val="7030A0"/>
              </a:solidFill>
            </a:endParaRPr>
          </a:p>
        </p:txBody>
      </p:sp>
      <p:pic>
        <p:nvPicPr>
          <p:cNvPr id="6" name="Picture 5">
            <a:extLst>
              <a:ext uri="{FF2B5EF4-FFF2-40B4-BE49-F238E27FC236}">
                <a16:creationId xmlns:a16="http://schemas.microsoft.com/office/drawing/2014/main" id="{69A3C627-3D93-43B9-885F-6A063E4CBC1E}"/>
              </a:ext>
            </a:extLst>
          </p:cNvPr>
          <p:cNvPicPr>
            <a:picLocks noChangeAspect="1"/>
          </p:cNvPicPr>
          <p:nvPr/>
        </p:nvPicPr>
        <p:blipFill>
          <a:blip r:embed="rId2"/>
          <a:stretch>
            <a:fillRect/>
          </a:stretch>
        </p:blipFill>
        <p:spPr>
          <a:xfrm>
            <a:off x="413433" y="2770381"/>
            <a:ext cx="2679177" cy="3785012"/>
          </a:xfrm>
          <a:prstGeom prst="rect">
            <a:avLst/>
          </a:prstGeom>
        </p:spPr>
      </p:pic>
      <p:pic>
        <p:nvPicPr>
          <p:cNvPr id="18" name="Picture 17">
            <a:extLst>
              <a:ext uri="{FF2B5EF4-FFF2-40B4-BE49-F238E27FC236}">
                <a16:creationId xmlns:a16="http://schemas.microsoft.com/office/drawing/2014/main" id="{DE1B7575-B509-46EA-B0FA-32300DFE043B}"/>
              </a:ext>
            </a:extLst>
          </p:cNvPr>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2083" t="10831" r="38009" b="12223"/>
          <a:stretch/>
        </p:blipFill>
        <p:spPr bwMode="auto">
          <a:xfrm flipH="1">
            <a:off x="10134914" y="3291531"/>
            <a:ext cx="2057086" cy="3776096"/>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D89F5277-8DDF-4221-B8C9-5E3BAB829DB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5153" y="2678656"/>
            <a:ext cx="390195" cy="836450"/>
          </a:xfrm>
          <a:prstGeom prst="rect">
            <a:avLst/>
          </a:prstGeom>
          <a:noFill/>
          <a:ln>
            <a:noFill/>
          </a:ln>
        </p:spPr>
      </p:pic>
      <p:pic>
        <p:nvPicPr>
          <p:cNvPr id="20" name="Picture 19">
            <a:extLst>
              <a:ext uri="{FF2B5EF4-FFF2-40B4-BE49-F238E27FC236}">
                <a16:creationId xmlns:a16="http://schemas.microsoft.com/office/drawing/2014/main" id="{6ADD5745-6885-405E-BC72-F3C4B622D931}"/>
              </a:ext>
            </a:extLst>
          </p:cNvPr>
          <p:cNvPicPr/>
          <p:nvPr/>
        </p:nvPicPr>
        <p:blipFill rotWithShape="1">
          <a:blip r:embed="rId6" cstate="print">
            <a:extLst>
              <a:ext uri="{28A0092B-C50C-407E-A947-70E740481C1C}">
                <a14:useLocalDpi xmlns:a14="http://schemas.microsoft.com/office/drawing/2010/main" val="0"/>
              </a:ext>
            </a:extLst>
          </a:blip>
          <a:srcRect l="29549" t="15783" r="35268" b="18440"/>
          <a:stretch/>
        </p:blipFill>
        <p:spPr bwMode="auto">
          <a:xfrm>
            <a:off x="3729048" y="3552670"/>
            <a:ext cx="547721" cy="730295"/>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0E17EE1A-7629-4FAC-87A6-C30BF0B0316F}"/>
              </a:ext>
            </a:extLst>
          </p:cNvPr>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36351" t="20390" r="38318" b="16466"/>
          <a:stretch/>
        </p:blipFill>
        <p:spPr bwMode="auto">
          <a:xfrm>
            <a:off x="3791999" y="4429684"/>
            <a:ext cx="421816" cy="749895"/>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CF805717-E479-422D-843A-A992DB681968}"/>
              </a:ext>
            </a:extLst>
          </p:cNvPr>
          <p:cNvPicPr/>
          <p:nvPr/>
        </p:nvPicPr>
        <p:blipFill rotWithShape="1">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0731" t="10163" r="35640" b="16259"/>
          <a:stretch/>
        </p:blipFill>
        <p:spPr bwMode="auto">
          <a:xfrm>
            <a:off x="3698228" y="5113644"/>
            <a:ext cx="578541" cy="902724"/>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BA6355A-663D-413F-9034-D46A6E821C99}"/>
              </a:ext>
            </a:extLst>
          </p:cNvPr>
          <p:cNvPicPr>
            <a:picLocks noChangeAspect="1"/>
          </p:cNvPicPr>
          <p:nvPr/>
        </p:nvPicPr>
        <p:blipFill>
          <a:blip r:embed="rId11"/>
          <a:stretch>
            <a:fillRect/>
          </a:stretch>
        </p:blipFill>
        <p:spPr>
          <a:xfrm>
            <a:off x="3779015" y="6006410"/>
            <a:ext cx="578540" cy="752638"/>
          </a:xfrm>
          <a:prstGeom prst="rect">
            <a:avLst/>
          </a:prstGeom>
        </p:spPr>
      </p:pic>
    </p:spTree>
    <p:extLst>
      <p:ext uri="{BB962C8B-B14F-4D97-AF65-F5344CB8AC3E}">
        <p14:creationId xmlns:p14="http://schemas.microsoft.com/office/powerpoint/2010/main" val="379001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36" y="482188"/>
            <a:ext cx="10515600" cy="1297844"/>
          </a:xfrm>
        </p:spPr>
        <p:txBody>
          <a:bodyPr>
            <a:noAutofit/>
          </a:bodyPr>
          <a:lstStyle/>
          <a:p>
            <a:pPr marL="0" indent="0" algn="ctr">
              <a:buNone/>
            </a:pPr>
            <a:r>
              <a:rPr lang="en-US" sz="5400" dirty="0"/>
              <a:t>What does Suzie do to help take care of her mind?</a:t>
            </a:r>
          </a:p>
        </p:txBody>
      </p:sp>
      <p:sp>
        <p:nvSpPr>
          <p:cNvPr id="5" name="Rounded Rectangular Callout 4"/>
          <p:cNvSpPr/>
          <p:nvPr/>
        </p:nvSpPr>
        <p:spPr>
          <a:xfrm>
            <a:off x="440436" y="3023616"/>
            <a:ext cx="4058412" cy="2631368"/>
          </a:xfrm>
          <a:prstGeom prst="wedgeRoundRectCallout">
            <a:avLst>
              <a:gd name="adj1" fmla="val 74021"/>
              <a:gd name="adj2" fmla="val -245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Speaking</a:t>
            </a:r>
            <a:r>
              <a:rPr lang="en-US" sz="4400" dirty="0">
                <a:solidFill>
                  <a:schemeClr val="tx1"/>
                </a:solidFill>
              </a:rPr>
              <a:t> and </a:t>
            </a:r>
            <a:r>
              <a:rPr lang="en-US" sz="4400" b="1" dirty="0">
                <a:solidFill>
                  <a:schemeClr val="tx1"/>
                </a:solidFill>
              </a:rPr>
              <a:t>signing</a:t>
            </a:r>
            <a:r>
              <a:rPr lang="en-US" sz="4400" dirty="0">
                <a:solidFill>
                  <a:schemeClr val="tx1"/>
                </a:solidFill>
              </a:rPr>
              <a:t> helps our friendships to grow.</a:t>
            </a:r>
          </a:p>
        </p:txBody>
      </p:sp>
      <p:sp>
        <p:nvSpPr>
          <p:cNvPr id="6" name="Rounded Rectangular Callout 5"/>
          <p:cNvSpPr/>
          <p:nvPr/>
        </p:nvSpPr>
        <p:spPr>
          <a:xfrm>
            <a:off x="7456170" y="2328111"/>
            <a:ext cx="4065270" cy="3304593"/>
          </a:xfrm>
          <a:prstGeom prst="wedgeRoundRectCallout">
            <a:avLst>
              <a:gd name="adj1" fmla="val -81941"/>
              <a:gd name="adj2" fmla="val -99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Speaking</a:t>
            </a:r>
            <a:r>
              <a:rPr lang="en-US" sz="4400" dirty="0">
                <a:solidFill>
                  <a:schemeClr val="tx1"/>
                </a:solidFill>
              </a:rPr>
              <a:t> and </a:t>
            </a:r>
            <a:r>
              <a:rPr lang="en-US" sz="4400" b="1" dirty="0">
                <a:solidFill>
                  <a:schemeClr val="tx1"/>
                </a:solidFill>
              </a:rPr>
              <a:t>signing</a:t>
            </a:r>
            <a:r>
              <a:rPr lang="en-US" sz="4400" dirty="0">
                <a:solidFill>
                  <a:schemeClr val="tx1"/>
                </a:solidFill>
              </a:rPr>
              <a:t> about our feelings can help us to feel better.</a:t>
            </a:r>
          </a:p>
        </p:txBody>
      </p:sp>
      <p:pic>
        <p:nvPicPr>
          <p:cNvPr id="8" name="Picture 7">
            <a:extLst>
              <a:ext uri="{FF2B5EF4-FFF2-40B4-BE49-F238E27FC236}">
                <a16:creationId xmlns:a16="http://schemas.microsoft.com/office/drawing/2014/main" id="{D69793E6-1C2F-4A57-A517-1A2E80AC701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2805002"/>
            <a:ext cx="1360588" cy="2916657"/>
          </a:xfrm>
          <a:prstGeom prst="rect">
            <a:avLst/>
          </a:prstGeom>
          <a:noFill/>
          <a:ln>
            <a:noFill/>
          </a:ln>
        </p:spPr>
      </p:pic>
    </p:spTree>
    <p:extLst>
      <p:ext uri="{BB962C8B-B14F-4D97-AF65-F5344CB8AC3E}">
        <p14:creationId xmlns:p14="http://schemas.microsoft.com/office/powerpoint/2010/main" val="13919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708" y="145669"/>
            <a:ext cx="9244584" cy="1325563"/>
          </a:xfrm>
        </p:spPr>
        <p:txBody>
          <a:bodyPr>
            <a:noAutofit/>
          </a:bodyPr>
          <a:lstStyle/>
          <a:p>
            <a:pPr algn="ctr"/>
            <a:r>
              <a:rPr lang="en-US" sz="5400" b="1" dirty="0"/>
              <a:t>What different feelings or emotions can we think of?</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2033" b="98509" l="4211" r="99649">
                        <a14:foregroundMark x1="47018" y1="10434" x2="47018" y2="10434"/>
                        <a14:foregroundMark x1="83333" y1="12331" x2="83333" y2="12331"/>
                        <a14:foregroundMark x1="80877" y1="37805" x2="80877" y2="37805"/>
                        <a14:foregroundMark x1="58421" y1="38076" x2="58421" y2="38076"/>
                        <a14:foregroundMark x1="16316" y1="12602" x2="16316" y2="12602"/>
                        <a14:foregroundMark x1="16491" y1="14499" x2="16491" y2="14499"/>
                        <a14:foregroundMark x1="13158" y1="14499" x2="13158" y2="14499"/>
                        <a14:foregroundMark x1="17368" y1="16802" x2="17368" y2="16802"/>
                        <a14:foregroundMark x1="44561" y1="35230" x2="44561" y2="35230"/>
                        <a14:foregroundMark x1="54737" y1="35230" x2="54737" y2="35230"/>
                        <a14:foregroundMark x1="94035" y1="39702" x2="94035" y2="39702"/>
                        <a14:foregroundMark x1="22281" y1="38211" x2="22281" y2="38211"/>
                        <a14:foregroundMark x1="18947" y1="63144" x2="18947" y2="63144"/>
                        <a14:foregroundMark x1="48772" y1="63279" x2="48772" y2="63279"/>
                        <a14:foregroundMark x1="49123" y1="86856" x2="49123" y2="86856"/>
                        <a14:foregroundMark x1="85088" y1="86043" x2="82807" y2="86179"/>
                        <a14:foregroundMark x1="57368" y1="86992" x2="57368" y2="86992"/>
                        <a14:foregroundMark x1="84561" y1="92276" x2="84561" y2="92276"/>
                        <a14:foregroundMark x1="15088" y1="86992" x2="15088" y2="86992"/>
                        <a14:foregroundMark x1="21579" y1="93089" x2="21579" y2="93089"/>
                        <a14:foregroundMark x1="9123" y1="86585" x2="9123" y2="86585"/>
                        <a14:foregroundMark x1="51053" y1="68293" x2="51053" y2="68293"/>
                        <a14:foregroundMark x1="51930" y1="66938" x2="51930" y2="66938"/>
                        <a14:foregroundMark x1="18246" y1="42547" x2="18246" y2="42547"/>
                        <a14:foregroundMark x1="83333" y1="43225" x2="83333" y2="43225"/>
                        <a14:foregroundMark x1="74386" y1="39702" x2="74386" y2="39702"/>
                        <a14:foregroundMark x1="71404" y1="41734" x2="71404" y2="41734"/>
                        <a14:foregroundMark x1="48246" y1="36043" x2="48246" y2="36043"/>
                        <a14:foregroundMark x1="56491" y1="35501" x2="56491" y2="35501"/>
                        <a14:foregroundMark x1="45965" y1="60976" x2="45965" y2="60976"/>
                        <a14:foregroundMark x1="11228" y1="39973" x2="11228" y2="39973"/>
                        <a14:foregroundMark x1="22281" y1="40244" x2="22281" y2="40244"/>
                      </a14:backgroundRemoval>
                    </a14:imgEffect>
                  </a14:imgLayer>
                </a14:imgProps>
              </a:ext>
            </a:extLst>
          </a:blip>
          <a:stretch>
            <a:fillRect/>
          </a:stretch>
        </p:blipFill>
        <p:spPr>
          <a:xfrm>
            <a:off x="6595872" y="1483119"/>
            <a:ext cx="3899339" cy="3994011"/>
          </a:xfrm>
          <a:prstGeom prst="rect">
            <a:avLst/>
          </a:prstGeom>
        </p:spPr>
      </p:pic>
      <p:sp>
        <p:nvSpPr>
          <p:cNvPr id="7" name="TextBox 6"/>
          <p:cNvSpPr txBox="1"/>
          <p:nvPr/>
        </p:nvSpPr>
        <p:spPr>
          <a:xfrm>
            <a:off x="528386" y="5730240"/>
            <a:ext cx="11135228" cy="830997"/>
          </a:xfrm>
          <a:prstGeom prst="rect">
            <a:avLst/>
          </a:prstGeom>
          <a:noFill/>
        </p:spPr>
        <p:txBody>
          <a:bodyPr wrap="none" rtlCol="0">
            <a:spAutoFit/>
          </a:bodyPr>
          <a:lstStyle/>
          <a:p>
            <a:r>
              <a:rPr lang="en-US" sz="4800" dirty="0"/>
              <a:t>Which of these feelings do we find difficult?</a:t>
            </a:r>
          </a:p>
        </p:txBody>
      </p:sp>
      <p:pic>
        <p:nvPicPr>
          <p:cNvPr id="3" name="Picture 2">
            <a:extLst>
              <a:ext uri="{FF2B5EF4-FFF2-40B4-BE49-F238E27FC236}">
                <a16:creationId xmlns:a16="http://schemas.microsoft.com/office/drawing/2014/main" id="{168552B0-A10F-49FC-A015-0CD76A2CB52B}"/>
              </a:ext>
            </a:extLst>
          </p:cNvPr>
          <p:cNvPicPr>
            <a:picLocks noChangeAspect="1"/>
          </p:cNvPicPr>
          <p:nvPr/>
        </p:nvPicPr>
        <p:blipFill>
          <a:blip r:embed="rId4"/>
          <a:stretch>
            <a:fillRect/>
          </a:stretch>
        </p:blipFill>
        <p:spPr>
          <a:xfrm>
            <a:off x="1092281" y="1725893"/>
            <a:ext cx="4097201" cy="3751237"/>
          </a:xfrm>
          <a:prstGeom prst="rect">
            <a:avLst/>
          </a:prstGeom>
        </p:spPr>
      </p:pic>
    </p:spTree>
    <p:extLst>
      <p:ext uri="{BB962C8B-B14F-4D97-AF65-F5344CB8AC3E}">
        <p14:creationId xmlns:p14="http://schemas.microsoft.com/office/powerpoint/2010/main" val="132062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365125"/>
            <a:ext cx="11996928" cy="1325563"/>
          </a:xfrm>
        </p:spPr>
        <p:txBody>
          <a:bodyPr>
            <a:noAutofit/>
          </a:bodyPr>
          <a:lstStyle/>
          <a:p>
            <a:pPr algn="ctr"/>
            <a:r>
              <a:rPr lang="en-US" sz="5000" b="1" dirty="0"/>
              <a:t>Draw or write on the giant </a:t>
            </a:r>
            <a:r>
              <a:rPr lang="en-US" sz="5000" b="1" dirty="0" err="1"/>
              <a:t>emojis</a:t>
            </a:r>
            <a:r>
              <a:rPr lang="en-US" sz="5000" b="1" dirty="0"/>
              <a:t>.  </a:t>
            </a:r>
            <a:br>
              <a:rPr lang="en-US" sz="5000" b="1" dirty="0"/>
            </a:br>
            <a:r>
              <a:rPr lang="en-US" sz="5000" b="1" dirty="0"/>
              <a:t>What can make someone feel sad or cross?</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391" b="100000" l="1563" r="98828"/>
                    </a14:imgEffect>
                  </a14:imgLayer>
                </a14:imgProps>
              </a:ext>
            </a:extLst>
          </a:blip>
          <a:stretch>
            <a:fillRect/>
          </a:stretch>
        </p:blipFill>
        <p:spPr>
          <a:xfrm>
            <a:off x="1300480" y="1690688"/>
            <a:ext cx="3332480" cy="333248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9219" l="0" r="99219"/>
                    </a14:imgEffect>
                  </a14:imgLayer>
                </a14:imgProps>
              </a:ext>
            </a:extLst>
          </a:blip>
          <a:stretch>
            <a:fillRect/>
          </a:stretch>
        </p:blipFill>
        <p:spPr>
          <a:xfrm>
            <a:off x="6746605" y="1691418"/>
            <a:ext cx="3331750" cy="3331750"/>
          </a:xfrm>
          <a:prstGeom prst="rect">
            <a:avLst/>
          </a:prstGeom>
        </p:spPr>
      </p:pic>
      <p:sp>
        <p:nvSpPr>
          <p:cNvPr id="7" name="TextBox 6"/>
          <p:cNvSpPr txBox="1"/>
          <p:nvPr/>
        </p:nvSpPr>
        <p:spPr>
          <a:xfrm>
            <a:off x="1178421" y="5023168"/>
            <a:ext cx="10712356" cy="1754326"/>
          </a:xfrm>
          <a:prstGeom prst="rect">
            <a:avLst/>
          </a:prstGeom>
          <a:noFill/>
        </p:spPr>
        <p:txBody>
          <a:bodyPr wrap="none" rtlCol="0">
            <a:spAutoFit/>
          </a:bodyPr>
          <a:lstStyle/>
          <a:p>
            <a:pPr algn="ctr"/>
            <a:r>
              <a:rPr lang="en-US" sz="5400" dirty="0"/>
              <a:t>Tell each other about your ideas.</a:t>
            </a:r>
          </a:p>
          <a:p>
            <a:pPr algn="ctr"/>
            <a:r>
              <a:rPr lang="en-US" sz="5400" dirty="0"/>
              <a:t>What might help them to feel better?</a:t>
            </a:r>
          </a:p>
        </p:txBody>
      </p:sp>
    </p:spTree>
    <p:extLst>
      <p:ext uri="{BB962C8B-B14F-4D97-AF65-F5344CB8AC3E}">
        <p14:creationId xmlns:p14="http://schemas.microsoft.com/office/powerpoint/2010/main" val="285790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3387</TotalTime>
  <Words>1372</Words>
  <Application>Microsoft Office PowerPoint</Application>
  <PresentationFormat>Widescreen</PresentationFormat>
  <Paragraphs>193</Paragraphs>
  <Slides>45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Chalkboard</vt:lpstr>
      <vt:lpstr>Mangal</vt:lpstr>
      <vt:lpstr>Office Theme</vt:lpstr>
      <vt:lpstr>Public Health Schools and School Travel Team present…</vt:lpstr>
      <vt:lpstr>“Sometimes we’re happy and sometimes we’re sad It’s OK if you feel this way There are plenty of ways to take care of your mind You could find out from your friends today"</vt:lpstr>
      <vt:lpstr>PowerPoint Presentation</vt:lpstr>
      <vt:lpstr>Lesson 1</vt:lpstr>
      <vt:lpstr>PowerPoint Presentation</vt:lpstr>
      <vt:lpstr>Read ‘The Smile Book’.</vt:lpstr>
      <vt:lpstr>PowerPoint Presentation</vt:lpstr>
      <vt:lpstr>What different feelings or emotions can we think of?</vt:lpstr>
      <vt:lpstr>Draw or write on the giant emojis.   What can make someone feel sad or cross?</vt:lpstr>
      <vt:lpstr>PowerPoint Presentation</vt:lpstr>
      <vt:lpstr>PowerPoint Presentation</vt:lpstr>
      <vt:lpstr>Lesson 2</vt:lpstr>
      <vt:lpstr>PowerPoint Presentation</vt:lpstr>
      <vt:lpstr>Read ‘The Smile Book’.</vt:lpstr>
      <vt:lpstr>PowerPoint Presentation</vt:lpstr>
      <vt:lpstr>Have a go at this exercise or your favourite ‘fit kids’ routine…</vt:lpstr>
      <vt:lpstr>How are you feeling now?</vt:lpstr>
      <vt:lpstr>What is your favourite way to exercise? </vt:lpstr>
      <vt:lpstr>PowerPoint Presentation</vt:lpstr>
      <vt:lpstr>Lesson 3</vt:lpstr>
      <vt:lpstr>PowerPoint Presentation</vt:lpstr>
      <vt:lpstr>Read ‘The Smile Book’.</vt:lpstr>
      <vt:lpstr>PowerPoint Presentation</vt:lpstr>
      <vt:lpstr>Imagine if…? Can you ask and answer a ‘What if…?’ question about each of these pictures?</vt:lpstr>
      <vt:lpstr>PowerPoint Presentation</vt:lpstr>
      <vt:lpstr>Lesson 4</vt:lpstr>
      <vt:lpstr>PowerPoint Presentation</vt:lpstr>
      <vt:lpstr>PowerPoint Presentation</vt:lpstr>
      <vt:lpstr>What new skills are we learning at school?  What new skills can Leo learn at home? </vt:lpstr>
      <vt:lpstr>Leo finds it hard to tie his shoe laces. How can we help him?</vt:lpstr>
      <vt:lpstr>Let’s try together or you could try at home…</vt:lpstr>
      <vt:lpstr>Which of these skills can we do already? How did you feel when you master new skills?</vt:lpstr>
      <vt:lpstr>PowerPoint Presentation</vt:lpstr>
      <vt:lpstr>Lesson 5</vt:lpstr>
      <vt:lpstr>PowerPoint Presentation</vt:lpstr>
      <vt:lpstr>Read ‘The Smile Book’.</vt:lpstr>
      <vt:lpstr>PowerPoint Presentation</vt:lpstr>
      <vt:lpstr>Elsie enjoys going into the outside environment to enjoy using her senses!</vt:lpstr>
      <vt:lpstr>PowerPoint Presentation</vt:lpstr>
      <vt:lpstr>PowerPoint Presentation</vt:lpstr>
      <vt:lpstr>Lesson 6</vt:lpstr>
      <vt:lpstr>Can you remember what each of Ravi’s friends are teaching us to do? </vt:lpstr>
      <vt:lpstr>PowerPoint Presentation</vt:lpstr>
      <vt:lpstr>How do you like to help others to smile?  Have you made anyone smile today?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Erikson</dc:creator>
  <cp:lastModifiedBy>Katie Evans</cp:lastModifiedBy>
  <cp:revision>134</cp:revision>
  <cp:lastPrinted>2018-07-06T12:49:41Z</cp:lastPrinted>
  <dcterms:created xsi:type="dcterms:W3CDTF">2018-06-11T14:23:42Z</dcterms:created>
  <dcterms:modified xsi:type="dcterms:W3CDTF">2020-05-29T16:16:28Z</dcterms:modified>
</cp:coreProperties>
</file>